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Lst>
  <p:notesMasterIdLst>
    <p:notesMasterId r:id="rId48"/>
  </p:notesMasterIdLst>
  <p:sldIdLst>
    <p:sldId id="301" r:id="rId3"/>
    <p:sldId id="302" r:id="rId4"/>
    <p:sldId id="303" r:id="rId5"/>
    <p:sldId id="304" r:id="rId6"/>
    <p:sldId id="335" r:id="rId7"/>
    <p:sldId id="331" r:id="rId8"/>
    <p:sldId id="338" r:id="rId9"/>
    <p:sldId id="270" r:id="rId10"/>
    <p:sldId id="271" r:id="rId11"/>
    <p:sldId id="332" r:id="rId12"/>
    <p:sldId id="279" r:id="rId13"/>
    <p:sldId id="280" r:id="rId14"/>
    <p:sldId id="267" r:id="rId15"/>
    <p:sldId id="282" r:id="rId16"/>
    <p:sldId id="307" r:id="rId17"/>
    <p:sldId id="275" r:id="rId18"/>
    <p:sldId id="309" r:id="rId19"/>
    <p:sldId id="312" r:id="rId20"/>
    <p:sldId id="313" r:id="rId21"/>
    <p:sldId id="315" r:id="rId22"/>
    <p:sldId id="264" r:id="rId23"/>
    <p:sldId id="316" r:id="rId24"/>
    <p:sldId id="319" r:id="rId25"/>
    <p:sldId id="320" r:id="rId26"/>
    <p:sldId id="321" r:id="rId27"/>
    <p:sldId id="322" r:id="rId28"/>
    <p:sldId id="323" r:id="rId29"/>
    <p:sldId id="324" r:id="rId30"/>
    <p:sldId id="325" r:id="rId31"/>
    <p:sldId id="277" r:id="rId32"/>
    <p:sldId id="326" r:id="rId33"/>
    <p:sldId id="294" r:id="rId34"/>
    <p:sldId id="336" r:id="rId35"/>
    <p:sldId id="337" r:id="rId36"/>
    <p:sldId id="327" r:id="rId37"/>
    <p:sldId id="330" r:id="rId38"/>
    <p:sldId id="299" r:id="rId39"/>
    <p:sldId id="276" r:id="rId40"/>
    <p:sldId id="274" r:id="rId41"/>
    <p:sldId id="289" r:id="rId42"/>
    <p:sldId id="290" r:id="rId43"/>
    <p:sldId id="291" r:id="rId44"/>
    <p:sldId id="292" r:id="rId45"/>
    <p:sldId id="333" r:id="rId46"/>
    <p:sldId id="334" r:id="rId47"/>
  </p:sldIdLst>
  <p:sldSz cx="9144000" cy="5143500" type="screen16x9"/>
  <p:notesSz cx="6858000" cy="9144000"/>
  <p:embeddedFontLst>
    <p:embeddedFont>
      <p:font typeface="Tahoma" panose="020B0604030504040204" pitchFamily="34" charset="0"/>
      <p:regular r:id="rId49"/>
      <p:bold r:id="rId50"/>
    </p:embeddedFont>
    <p:embeddedFont>
      <p:font typeface="Calibri" panose="020F0502020204030204" pitchFamily="34" charset="0"/>
      <p:regular r:id="rId51"/>
      <p:bold r:id="rId52"/>
      <p:italic r:id="rId53"/>
      <p:boldItalic r:id="rId54"/>
    </p:embeddedFont>
    <p:embeddedFont>
      <p:font typeface="Maven Pro" panose="020B0604020202020204" charset="0"/>
      <p:regular r:id="rId55"/>
      <p:bold r:id="rId56"/>
    </p:embeddedFont>
    <p:embeddedFont>
      <p:font typeface="Wingdings 2" panose="05020102010507070707" pitchFamily="18" charset="2"/>
      <p:regular r:id="rId57"/>
    </p:embeddedFont>
    <p:embeddedFont>
      <p:font typeface="Nunito" panose="020B0604020202020204" charset="0"/>
      <p:regular r:id="rId58"/>
      <p:bold r:id="rId59"/>
      <p:italic r:id="rId60"/>
      <p:boldItalic r:id="rId61"/>
    </p:embeddedFont>
    <p:embeddedFont>
      <p:font typeface="Roboto" panose="020B060402020202020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08"/>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hdphoto1.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3.png>
</file>

<file path=ppt/media/image4.jpg>
</file>

<file path=ppt/media/image5.png>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91290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a:extLst>
              <a:ext uri="{FF2B5EF4-FFF2-40B4-BE49-F238E27FC236}">
                <a16:creationId xmlns:a16="http://schemas.microsoft.com/office/drawing/2014/main" id="{B7FE21E9-E7E9-404E-A5EB-71CFB846C0CC}"/>
              </a:ext>
            </a:extLst>
          </p:cNvPr>
          <p:cNvSpPr>
            <a:spLocks noGrp="1" noRot="1" noChangeAspect="1" noTextEdit="1"/>
          </p:cNvSpPr>
          <p:nvPr>
            <p:ph type="sldImg"/>
          </p:nvPr>
        </p:nvSpPr>
        <p:spPr>
          <a:xfrm>
            <a:off x="381000" y="685800"/>
            <a:ext cx="6096000" cy="3429000"/>
          </a:xfrm>
          <a:ln/>
        </p:spPr>
      </p:sp>
      <p:sp>
        <p:nvSpPr>
          <p:cNvPr id="53251" name="Notes Placeholder 2">
            <a:extLst>
              <a:ext uri="{FF2B5EF4-FFF2-40B4-BE49-F238E27FC236}">
                <a16:creationId xmlns:a16="http://schemas.microsoft.com/office/drawing/2014/main" id="{DAF8682E-EAEB-1E45-9507-5AAFC3FFD12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53252" name="Slide Number Placeholder 3">
            <a:extLst>
              <a:ext uri="{FF2B5EF4-FFF2-40B4-BE49-F238E27FC236}">
                <a16:creationId xmlns:a16="http://schemas.microsoft.com/office/drawing/2014/main" id="{3C897C22-3C18-4042-8C05-9D630CCFAB7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D121F154-0D55-CD45-8EBC-3FE23A42F4A0}" type="slidenum">
              <a:rPr lang="en-US" altLang="en-US"/>
              <a:pPr/>
              <a:t>16</a:t>
            </a:fld>
            <a:endParaRPr lang="en-US" altLang="en-US"/>
          </a:p>
        </p:txBody>
      </p:sp>
    </p:spTree>
    <p:extLst>
      <p:ext uri="{BB962C8B-B14F-4D97-AF65-F5344CB8AC3E}">
        <p14:creationId xmlns:p14="http://schemas.microsoft.com/office/powerpoint/2010/main" val="4204650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BCF4C0F7-D094-294E-8876-52293EB9542B}"/>
              </a:ext>
            </a:extLst>
          </p:cNvPr>
          <p:cNvSpPr>
            <a:spLocks noGrp="1" noRot="1" noChangeAspect="1" noTextEdit="1"/>
          </p:cNvSpPr>
          <p:nvPr>
            <p:ph type="sldImg"/>
          </p:nvPr>
        </p:nvSpPr>
        <p:spPr>
          <a:xfrm>
            <a:off x="381000" y="685800"/>
            <a:ext cx="6096000" cy="3429000"/>
          </a:xfrm>
          <a:ln/>
        </p:spPr>
      </p:sp>
      <p:sp>
        <p:nvSpPr>
          <p:cNvPr id="56323" name="Notes Placeholder 2">
            <a:extLst>
              <a:ext uri="{FF2B5EF4-FFF2-40B4-BE49-F238E27FC236}">
                <a16:creationId xmlns:a16="http://schemas.microsoft.com/office/drawing/2014/main" id="{2F70E002-3073-7249-8A88-AFFDFECC01F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56324" name="Slide Number Placeholder 3">
            <a:extLst>
              <a:ext uri="{FF2B5EF4-FFF2-40B4-BE49-F238E27FC236}">
                <a16:creationId xmlns:a16="http://schemas.microsoft.com/office/drawing/2014/main" id="{6C2D18DE-E9DF-CC44-8C02-2A95C952C94A}"/>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678C3CAA-F6F1-1A43-9DD0-2C770AD7F42F}" type="slidenum">
              <a:rPr lang="en-US" altLang="en-US"/>
              <a:pPr/>
              <a:t>17</a:t>
            </a:fld>
            <a:endParaRPr lang="en-US" altLang="en-US"/>
          </a:p>
        </p:txBody>
      </p:sp>
    </p:spTree>
    <p:extLst>
      <p:ext uri="{BB962C8B-B14F-4D97-AF65-F5344CB8AC3E}">
        <p14:creationId xmlns:p14="http://schemas.microsoft.com/office/powerpoint/2010/main" val="17672085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a:extLst>
              <a:ext uri="{FF2B5EF4-FFF2-40B4-BE49-F238E27FC236}">
                <a16:creationId xmlns:a16="http://schemas.microsoft.com/office/drawing/2014/main" id="{21BC2FB2-6534-7A4D-9FBD-D0C99C600761}"/>
              </a:ext>
            </a:extLst>
          </p:cNvPr>
          <p:cNvSpPr>
            <a:spLocks noGrp="1" noRot="1" noChangeAspect="1" noTextEdit="1"/>
          </p:cNvSpPr>
          <p:nvPr>
            <p:ph type="sldImg"/>
          </p:nvPr>
        </p:nvSpPr>
        <p:spPr>
          <a:xfrm>
            <a:off x="381000" y="685800"/>
            <a:ext cx="6096000" cy="3429000"/>
          </a:xfrm>
          <a:ln/>
        </p:spPr>
      </p:sp>
      <p:sp>
        <p:nvSpPr>
          <p:cNvPr id="59395" name="Notes Placeholder 2">
            <a:extLst>
              <a:ext uri="{FF2B5EF4-FFF2-40B4-BE49-F238E27FC236}">
                <a16:creationId xmlns:a16="http://schemas.microsoft.com/office/drawing/2014/main" id="{5722AD26-0E0F-8344-9257-C5F74C5E79F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59396" name="Slide Number Placeholder 3">
            <a:extLst>
              <a:ext uri="{FF2B5EF4-FFF2-40B4-BE49-F238E27FC236}">
                <a16:creationId xmlns:a16="http://schemas.microsoft.com/office/drawing/2014/main" id="{146F67C5-D988-D94D-B642-AEA742B8AD1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D81533C8-761E-A041-ADD2-3E4227E7B605}" type="slidenum">
              <a:rPr lang="en-US" altLang="en-US"/>
              <a:pPr/>
              <a:t>18</a:t>
            </a:fld>
            <a:endParaRPr lang="en-US" altLang="en-US"/>
          </a:p>
        </p:txBody>
      </p:sp>
    </p:spTree>
    <p:extLst>
      <p:ext uri="{BB962C8B-B14F-4D97-AF65-F5344CB8AC3E}">
        <p14:creationId xmlns:p14="http://schemas.microsoft.com/office/powerpoint/2010/main" val="607279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a:extLst>
              <a:ext uri="{FF2B5EF4-FFF2-40B4-BE49-F238E27FC236}">
                <a16:creationId xmlns:a16="http://schemas.microsoft.com/office/drawing/2014/main" id="{F70B4595-D860-3D47-8D8C-AE58B2FF660E}"/>
              </a:ext>
            </a:extLst>
          </p:cNvPr>
          <p:cNvSpPr>
            <a:spLocks noGrp="1" noRot="1" noChangeAspect="1" noTextEdit="1"/>
          </p:cNvSpPr>
          <p:nvPr>
            <p:ph type="sldImg"/>
          </p:nvPr>
        </p:nvSpPr>
        <p:spPr>
          <a:xfrm>
            <a:off x="404813" y="696913"/>
            <a:ext cx="6188075" cy="3481387"/>
          </a:xfrm>
          <a:ln w="12700"/>
        </p:spPr>
      </p:sp>
      <p:sp>
        <p:nvSpPr>
          <p:cNvPr id="60419" name="Notes Placeholder 2">
            <a:extLst>
              <a:ext uri="{FF2B5EF4-FFF2-40B4-BE49-F238E27FC236}">
                <a16:creationId xmlns:a16="http://schemas.microsoft.com/office/drawing/2014/main" id="{D8E51B25-EC7C-B14E-89B0-27A1DB6BE9DB}"/>
              </a:ext>
            </a:extLst>
          </p:cNvPr>
          <p:cNvSpPr>
            <a:spLocks noGrp="1"/>
          </p:cNvSpPr>
          <p:nvPr>
            <p:ph type="body" idx="1"/>
          </p:nvPr>
        </p:nvSpPr>
        <p:spPr>
          <a:xfrm>
            <a:off x="700088" y="4410075"/>
            <a:ext cx="559752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Tree>
    <p:extLst>
      <p:ext uri="{BB962C8B-B14F-4D97-AF65-F5344CB8AC3E}">
        <p14:creationId xmlns:p14="http://schemas.microsoft.com/office/powerpoint/2010/main" val="3026954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a:extLst>
              <a:ext uri="{FF2B5EF4-FFF2-40B4-BE49-F238E27FC236}">
                <a16:creationId xmlns:a16="http://schemas.microsoft.com/office/drawing/2014/main" id="{F0026C3A-91D4-114E-8010-60F1246A6903}"/>
              </a:ext>
            </a:extLst>
          </p:cNvPr>
          <p:cNvSpPr>
            <a:spLocks noGrp="1" noRot="1" noChangeAspect="1" noTextEdit="1"/>
          </p:cNvSpPr>
          <p:nvPr>
            <p:ph type="sldImg"/>
          </p:nvPr>
        </p:nvSpPr>
        <p:spPr>
          <a:xfrm>
            <a:off x="381000" y="685800"/>
            <a:ext cx="6096000" cy="3429000"/>
          </a:xfrm>
          <a:ln/>
        </p:spPr>
      </p:sp>
      <p:sp>
        <p:nvSpPr>
          <p:cNvPr id="62467" name="Notes Placeholder 2">
            <a:extLst>
              <a:ext uri="{FF2B5EF4-FFF2-40B4-BE49-F238E27FC236}">
                <a16:creationId xmlns:a16="http://schemas.microsoft.com/office/drawing/2014/main" id="{BC2E32CD-CC38-2543-A62D-535B7C26E87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62468" name="Slide Number Placeholder 3">
            <a:extLst>
              <a:ext uri="{FF2B5EF4-FFF2-40B4-BE49-F238E27FC236}">
                <a16:creationId xmlns:a16="http://schemas.microsoft.com/office/drawing/2014/main" id="{0F52969F-4EC3-5243-B2BE-4A4715B573C7}"/>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A2A73EEE-BD47-684D-A802-61F9188388D4}" type="slidenum">
              <a:rPr lang="en-US" altLang="en-US"/>
              <a:pPr/>
              <a:t>20</a:t>
            </a:fld>
            <a:endParaRPr lang="en-US" altLang="en-US"/>
          </a:p>
        </p:txBody>
      </p:sp>
    </p:spTree>
    <p:extLst>
      <p:ext uri="{BB962C8B-B14F-4D97-AF65-F5344CB8AC3E}">
        <p14:creationId xmlns:p14="http://schemas.microsoft.com/office/powerpoint/2010/main" val="1196977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A2A47E03-F890-5743-938A-746380F8D8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0C34D5A7-4837-424B-99B5-474E645D7EC6}" type="slidenum">
              <a:rPr lang="en-US" altLang="en-US"/>
              <a:pPr/>
              <a:t>21</a:t>
            </a:fld>
            <a:endParaRPr lang="en-US" altLang="en-US"/>
          </a:p>
        </p:txBody>
      </p:sp>
      <p:sp>
        <p:nvSpPr>
          <p:cNvPr id="63491" name="Rectangle 2">
            <a:extLst>
              <a:ext uri="{FF2B5EF4-FFF2-40B4-BE49-F238E27FC236}">
                <a16:creationId xmlns:a16="http://schemas.microsoft.com/office/drawing/2014/main" id="{CCC7E4D1-8CF0-4F4B-B21E-96C437B00F34}"/>
              </a:ext>
            </a:extLst>
          </p:cNvPr>
          <p:cNvSpPr>
            <a:spLocks noGrp="1" noRot="1" noChangeAspect="1" noChangeArrowheads="1" noTextEdit="1"/>
          </p:cNvSpPr>
          <p:nvPr>
            <p:ph type="sldImg"/>
          </p:nvPr>
        </p:nvSpPr>
        <p:spPr>
          <a:xfrm>
            <a:off x="381000" y="685800"/>
            <a:ext cx="6096000" cy="3429000"/>
          </a:xfrm>
          <a:ln/>
        </p:spPr>
      </p:sp>
      <p:sp>
        <p:nvSpPr>
          <p:cNvPr id="63492" name="Rectangle 3">
            <a:extLst>
              <a:ext uri="{FF2B5EF4-FFF2-40B4-BE49-F238E27FC236}">
                <a16:creationId xmlns:a16="http://schemas.microsoft.com/office/drawing/2014/main" id="{82C2BE4B-67EC-784D-AAD8-B24B0523934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600" indent="-228600" eaLnBrk="1" hangingPunct="1">
              <a:buFontTx/>
              <a:buAutoNum type="arabicParenR"/>
            </a:pPr>
            <a:r>
              <a:rPr lang="en-US" altLang="en-US" dirty="0">
                <a:latin typeface="Arial" panose="020B0604020202020204" pitchFamily="34" charset="0"/>
              </a:rPr>
              <a:t>List of Instructions – Remember the Peanut Butter Sandwich, it had to be created in order (sequence)</a:t>
            </a:r>
          </a:p>
          <a:p>
            <a:pPr marL="228600" indent="-228600" eaLnBrk="1" hangingPunct="1">
              <a:buFontTx/>
              <a:buAutoNum type="arabicParenR"/>
            </a:pPr>
            <a:r>
              <a:rPr lang="en-US" altLang="en-US" dirty="0">
                <a:latin typeface="Arial" panose="020B0604020202020204" pitchFamily="34" charset="0"/>
              </a:rPr>
              <a:t> Ifs – Tasks performed based on a Condition </a:t>
            </a:r>
            <a:r>
              <a:rPr lang="en-US" altLang="en-US" dirty="0">
                <a:latin typeface="Arial" panose="020B0604020202020204" pitchFamily="34" charset="0"/>
                <a:sym typeface="Wingdings" pitchFamily="2" charset="2"/>
              </a:rPr>
              <a:t> If it is cold, Wear a Jacket</a:t>
            </a:r>
          </a:p>
          <a:p>
            <a:pPr marL="228600" indent="-228600" eaLnBrk="1" hangingPunct="1">
              <a:buFontTx/>
              <a:buAutoNum type="arabicParenR"/>
            </a:pPr>
            <a:r>
              <a:rPr lang="en-US" altLang="en-US" dirty="0">
                <a:latin typeface="Arial" panose="020B0604020202020204" pitchFamily="34" charset="0"/>
                <a:sym typeface="Wingdings" pitchFamily="2" charset="2"/>
              </a:rPr>
              <a:t> Repeating Behavior – Jump up and down 3 times.  While it is cold wear a jacket</a:t>
            </a:r>
          </a:p>
          <a:p>
            <a:pPr marL="228600" indent="-228600" eaLnBrk="1" hangingPunct="1">
              <a:buFontTx/>
              <a:buAutoNum type="arabicParenR"/>
            </a:pPr>
            <a:r>
              <a:rPr lang="en-US" altLang="en-US" dirty="0">
                <a:latin typeface="Arial" panose="020B0604020202020204" pitchFamily="34" charset="0"/>
                <a:sym typeface="Wingdings" pitchFamily="2" charset="2"/>
              </a:rPr>
              <a:t>Breaking Things into Smaller Pieces - Take a complicated task and break it down into a list of smaller tasks.  We will clean the house  first clean kitchen, then clean bathroom, then clean one bedroom</a:t>
            </a:r>
          </a:p>
          <a:p>
            <a:pPr marL="228600" indent="-228600" eaLnBrk="1" hangingPunct="1">
              <a:buFontTx/>
              <a:buAutoNum type="arabicParenR"/>
            </a:pPr>
            <a:r>
              <a:rPr lang="en-US" altLang="en-US" dirty="0">
                <a:latin typeface="Arial" panose="020B0604020202020204" pitchFamily="34" charset="0"/>
                <a:sym typeface="Wingdings" pitchFamily="2" charset="2"/>
              </a:rPr>
              <a:t> Compute a Result – Perform the smaller tasks to obtain the result or answer to a question</a:t>
            </a:r>
          </a:p>
          <a:p>
            <a:pPr marL="228600" indent="-228600" eaLnBrk="1" hangingPunct="1">
              <a:buFontTx/>
              <a:buAutoNum type="arabicParenR"/>
            </a:pPr>
            <a:endParaRPr lang="en-US" altLang="en-US" dirty="0">
              <a:latin typeface="Arial" panose="020B0604020202020204" pitchFamily="34" charset="0"/>
              <a:sym typeface="Wingdings" pitchFamily="2" charset="2"/>
            </a:endParaRPr>
          </a:p>
          <a:p>
            <a:pPr marL="228600" indent="-228600" eaLnBrk="1" hangingPunct="1"/>
            <a:r>
              <a:rPr lang="en-US" altLang="en-US" dirty="0">
                <a:latin typeface="Arial" panose="020B0604020202020204" pitchFamily="34" charset="0"/>
              </a:rPr>
              <a:t>Programming will use these ideas in various combinations</a:t>
            </a:r>
          </a:p>
          <a:p>
            <a:pPr marL="228600" indent="-228600" eaLnBrk="1" hangingPunct="1"/>
            <a:endParaRPr lang="en-US" altLang="en-US" dirty="0">
              <a:latin typeface="Arial" panose="020B0604020202020204" pitchFamily="34" charset="0"/>
            </a:endParaRPr>
          </a:p>
          <a:p>
            <a:pPr marL="228600" indent="-228600" eaLnBrk="1" hangingPunct="1"/>
            <a:r>
              <a:rPr lang="en-US" altLang="en-US" dirty="0">
                <a:latin typeface="Arial" panose="020B0604020202020204" pitchFamily="34" charset="0"/>
              </a:rPr>
              <a:t>Only about 100 instructions that the computer understands.  Different programs will just use these instructions in different orders and combinations.</a:t>
            </a:r>
          </a:p>
          <a:p>
            <a:pPr marL="228600" indent="-228600" eaLnBrk="1" hangingPunct="1"/>
            <a:endParaRPr lang="en-US" altLang="en-US" dirty="0">
              <a:latin typeface="Arial" panose="020B0604020202020204" pitchFamily="34" charset="0"/>
            </a:endParaRPr>
          </a:p>
          <a:p>
            <a:pPr marL="228600" indent="-228600" eaLnBrk="1" hangingPunct="1"/>
            <a:r>
              <a:rPr lang="en-US" altLang="en-US" dirty="0">
                <a:latin typeface="Arial" panose="020B0604020202020204" pitchFamily="34" charset="0"/>
              </a:rPr>
              <a:t>The most valuable part of learning to program is learning how to think about arranging the sequence of instructions to solve the problem or carry out the task</a:t>
            </a:r>
          </a:p>
          <a:p>
            <a:pPr marL="228600" indent="-228600"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987764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a:extLst>
              <a:ext uri="{FF2B5EF4-FFF2-40B4-BE49-F238E27FC236}">
                <a16:creationId xmlns:a16="http://schemas.microsoft.com/office/drawing/2014/main" id="{3E356E15-2D8D-164F-A559-494FE5198560}"/>
              </a:ext>
            </a:extLst>
          </p:cNvPr>
          <p:cNvSpPr>
            <a:spLocks noGrp="1" noRot="1" noChangeAspect="1" noTextEdit="1"/>
          </p:cNvSpPr>
          <p:nvPr>
            <p:ph type="sldImg"/>
          </p:nvPr>
        </p:nvSpPr>
        <p:spPr>
          <a:xfrm>
            <a:off x="381000" y="685800"/>
            <a:ext cx="6096000" cy="3429000"/>
          </a:xfrm>
          <a:ln/>
        </p:spPr>
      </p:sp>
      <p:sp>
        <p:nvSpPr>
          <p:cNvPr id="64515" name="Notes Placeholder 2">
            <a:extLst>
              <a:ext uri="{FF2B5EF4-FFF2-40B4-BE49-F238E27FC236}">
                <a16:creationId xmlns:a16="http://schemas.microsoft.com/office/drawing/2014/main" id="{4048E666-FB24-1D48-94A6-CD09AC681E7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64516" name="Slide Number Placeholder 3">
            <a:extLst>
              <a:ext uri="{FF2B5EF4-FFF2-40B4-BE49-F238E27FC236}">
                <a16:creationId xmlns:a16="http://schemas.microsoft.com/office/drawing/2014/main" id="{C456D8F6-6DFA-2F4F-A13B-5E7541DA933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5A67BFD6-E129-844D-ADD2-99912C59E3F7}" type="slidenum">
              <a:rPr lang="en-CA" altLang="en-US"/>
              <a:pPr/>
              <a:t>22</a:t>
            </a:fld>
            <a:endParaRPr lang="en-CA" altLang="en-US"/>
          </a:p>
        </p:txBody>
      </p:sp>
    </p:spTree>
    <p:extLst>
      <p:ext uri="{BB962C8B-B14F-4D97-AF65-F5344CB8AC3E}">
        <p14:creationId xmlns:p14="http://schemas.microsoft.com/office/powerpoint/2010/main" val="88898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a:extLst>
              <a:ext uri="{FF2B5EF4-FFF2-40B4-BE49-F238E27FC236}">
                <a16:creationId xmlns:a16="http://schemas.microsoft.com/office/drawing/2014/main" id="{D6299389-1B5A-1C47-BF0E-14E11F408E99}"/>
              </a:ext>
            </a:extLst>
          </p:cNvPr>
          <p:cNvSpPr>
            <a:spLocks noGrp="1" noRot="1" noChangeAspect="1" noTextEdit="1"/>
          </p:cNvSpPr>
          <p:nvPr>
            <p:ph type="sldImg"/>
          </p:nvPr>
        </p:nvSpPr>
        <p:spPr>
          <a:xfrm>
            <a:off x="381000" y="685800"/>
            <a:ext cx="6096000" cy="3429000"/>
          </a:xfrm>
          <a:ln/>
        </p:spPr>
      </p:sp>
      <p:sp>
        <p:nvSpPr>
          <p:cNvPr id="67587" name="Notes Placeholder 2">
            <a:extLst>
              <a:ext uri="{FF2B5EF4-FFF2-40B4-BE49-F238E27FC236}">
                <a16:creationId xmlns:a16="http://schemas.microsoft.com/office/drawing/2014/main" id="{8DBDE4FC-EF74-2A40-A005-EC761C61664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67588" name="Slide Number Placeholder 3">
            <a:extLst>
              <a:ext uri="{FF2B5EF4-FFF2-40B4-BE49-F238E27FC236}">
                <a16:creationId xmlns:a16="http://schemas.microsoft.com/office/drawing/2014/main" id="{E17CD201-B2D9-AC4E-A193-EDAA9CD0F20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08566372-F6AB-D94D-AA9D-7C0DBD8820CF}" type="slidenum">
              <a:rPr lang="en-US" altLang="en-US"/>
              <a:pPr/>
              <a:t>23</a:t>
            </a:fld>
            <a:endParaRPr lang="en-US" altLang="en-US"/>
          </a:p>
        </p:txBody>
      </p:sp>
    </p:spTree>
    <p:extLst>
      <p:ext uri="{BB962C8B-B14F-4D97-AF65-F5344CB8AC3E}">
        <p14:creationId xmlns:p14="http://schemas.microsoft.com/office/powerpoint/2010/main" val="1653355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a:extLst>
              <a:ext uri="{FF2B5EF4-FFF2-40B4-BE49-F238E27FC236}">
                <a16:creationId xmlns:a16="http://schemas.microsoft.com/office/drawing/2014/main" id="{FC27BB37-E763-134F-A4B8-B1AC333839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56F89331-1742-FD45-A673-BEAA30B0953C}" type="slidenum">
              <a:rPr lang="en-US" altLang="en-US"/>
              <a:pPr/>
              <a:t>24</a:t>
            </a:fld>
            <a:endParaRPr lang="en-US" altLang="en-US"/>
          </a:p>
        </p:txBody>
      </p:sp>
      <p:sp>
        <p:nvSpPr>
          <p:cNvPr id="68611" name="Rectangle 2">
            <a:extLst>
              <a:ext uri="{FF2B5EF4-FFF2-40B4-BE49-F238E27FC236}">
                <a16:creationId xmlns:a16="http://schemas.microsoft.com/office/drawing/2014/main" id="{08E10ABF-9123-F547-9C56-8AD4AC58CF29}"/>
              </a:ext>
            </a:extLst>
          </p:cNvPr>
          <p:cNvSpPr>
            <a:spLocks noGrp="1" noRot="1" noChangeAspect="1" noChangeArrowheads="1" noTextEdit="1"/>
          </p:cNvSpPr>
          <p:nvPr>
            <p:ph type="sldImg"/>
          </p:nvPr>
        </p:nvSpPr>
        <p:spPr>
          <a:xfrm>
            <a:off x="381000" y="685800"/>
            <a:ext cx="6096000" cy="3429000"/>
          </a:xfrm>
          <a:ln/>
        </p:spPr>
      </p:sp>
      <p:sp>
        <p:nvSpPr>
          <p:cNvPr id="68612" name="Rectangle 3">
            <a:extLst>
              <a:ext uri="{FF2B5EF4-FFF2-40B4-BE49-F238E27FC236}">
                <a16:creationId xmlns:a16="http://schemas.microsoft.com/office/drawing/2014/main" id="{06507E3C-DC73-C544-B7DF-799FD482AB9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altLang="en-US" dirty="0">
                <a:latin typeface="Arial" panose="020B0604020202020204" pitchFamily="34" charset="0"/>
              </a:rPr>
              <a:t>George </a:t>
            </a:r>
            <a:r>
              <a:rPr lang="en-US" altLang="en-US" dirty="0" err="1">
                <a:latin typeface="Arial" panose="020B0604020202020204" pitchFamily="34" charset="0"/>
              </a:rPr>
              <a:t>Polya</a:t>
            </a:r>
            <a:r>
              <a:rPr lang="en-US" altLang="en-US" dirty="0">
                <a:latin typeface="Arial" panose="020B0604020202020204" pitchFamily="34" charset="0"/>
              </a:rPr>
              <a:t> – 1950’s</a:t>
            </a:r>
          </a:p>
          <a:p>
            <a:pPr eaLnBrk="1" hangingPunct="1">
              <a:lnSpc>
                <a:spcPct val="90000"/>
              </a:lnSpc>
            </a:pPr>
            <a:endParaRPr lang="en-US" altLang="en-US" dirty="0">
              <a:latin typeface="Arial" panose="020B0604020202020204" pitchFamily="34" charset="0"/>
            </a:endParaRPr>
          </a:p>
          <a:p>
            <a:pPr eaLnBrk="1" hangingPunct="1">
              <a:lnSpc>
                <a:spcPct val="90000"/>
              </a:lnSpc>
            </a:pPr>
            <a:r>
              <a:rPr lang="en-US" altLang="en-US" dirty="0">
                <a:latin typeface="Arial" panose="020B0604020202020204" pitchFamily="34" charset="0"/>
              </a:rPr>
              <a:t>Understand the Problem – </a:t>
            </a:r>
          </a:p>
          <a:p>
            <a:pPr eaLnBrk="1" hangingPunct="1">
              <a:lnSpc>
                <a:spcPct val="90000"/>
              </a:lnSpc>
            </a:pPr>
            <a:r>
              <a:rPr lang="en-US" altLang="en-US" dirty="0">
                <a:latin typeface="Arial" panose="020B0604020202020204" pitchFamily="34" charset="0"/>
              </a:rPr>
              <a:t>	Ask Questions</a:t>
            </a:r>
          </a:p>
          <a:p>
            <a:pPr eaLnBrk="1" hangingPunct="1">
              <a:lnSpc>
                <a:spcPct val="90000"/>
              </a:lnSpc>
            </a:pPr>
            <a:r>
              <a:rPr lang="en-US" altLang="en-US" dirty="0">
                <a:latin typeface="Arial" panose="020B0604020202020204" pitchFamily="34" charset="0"/>
              </a:rPr>
              <a:t>	Completely Understand what is being asked</a:t>
            </a:r>
          </a:p>
          <a:p>
            <a:pPr eaLnBrk="1" hangingPunct="1">
              <a:lnSpc>
                <a:spcPct val="90000"/>
              </a:lnSpc>
            </a:pPr>
            <a:r>
              <a:rPr lang="en-US" altLang="en-US" dirty="0">
                <a:latin typeface="Arial" panose="020B0604020202020204" pitchFamily="34" charset="0"/>
              </a:rPr>
              <a:t>	What are the requirements, what is expected</a:t>
            </a:r>
          </a:p>
          <a:p>
            <a:pPr eaLnBrk="1" hangingPunct="1">
              <a:lnSpc>
                <a:spcPct val="90000"/>
              </a:lnSpc>
            </a:pPr>
            <a:endParaRPr lang="en-US" altLang="en-US" dirty="0">
              <a:latin typeface="Arial" panose="020B0604020202020204" pitchFamily="34" charset="0"/>
            </a:endParaRPr>
          </a:p>
          <a:p>
            <a:pPr eaLnBrk="1" hangingPunct="1">
              <a:lnSpc>
                <a:spcPct val="90000"/>
              </a:lnSpc>
            </a:pPr>
            <a:r>
              <a:rPr lang="en-US" altLang="en-US" dirty="0">
                <a:latin typeface="Arial" panose="020B0604020202020204" pitchFamily="34" charset="0"/>
              </a:rPr>
              <a:t>Devise a Good Plan to Solve the Problem</a:t>
            </a:r>
          </a:p>
          <a:p>
            <a:pPr eaLnBrk="1" hangingPunct="1">
              <a:lnSpc>
                <a:spcPct val="90000"/>
              </a:lnSpc>
            </a:pPr>
            <a:r>
              <a:rPr lang="en-US" altLang="en-US" dirty="0">
                <a:latin typeface="Arial" panose="020B0604020202020204" pitchFamily="34" charset="0"/>
              </a:rPr>
              <a:t>	Develop your Algorithm – AT LEAST ONE</a:t>
            </a:r>
          </a:p>
          <a:p>
            <a:pPr eaLnBrk="1" hangingPunct="1">
              <a:lnSpc>
                <a:spcPct val="90000"/>
              </a:lnSpc>
            </a:pPr>
            <a:endParaRPr lang="en-US" altLang="en-US" dirty="0">
              <a:latin typeface="Arial" panose="020B0604020202020204" pitchFamily="34" charset="0"/>
            </a:endParaRPr>
          </a:p>
          <a:p>
            <a:pPr eaLnBrk="1" hangingPunct="1">
              <a:lnSpc>
                <a:spcPct val="90000"/>
              </a:lnSpc>
            </a:pPr>
            <a:r>
              <a:rPr lang="en-US" altLang="en-US" dirty="0">
                <a:latin typeface="Arial" panose="020B0604020202020204" pitchFamily="34" charset="0"/>
              </a:rPr>
              <a:t>Implement the Plan – Follow through with your algorithm</a:t>
            </a:r>
          </a:p>
          <a:p>
            <a:pPr eaLnBrk="1" hangingPunct="1">
              <a:lnSpc>
                <a:spcPct val="90000"/>
              </a:lnSpc>
            </a:pPr>
            <a:r>
              <a:rPr lang="en-US" altLang="en-US" dirty="0">
                <a:latin typeface="Arial" panose="020B0604020202020204" pitchFamily="34" charset="0"/>
              </a:rPr>
              <a:t>	For us, we will write the flowchart, write the program, etc.</a:t>
            </a:r>
          </a:p>
          <a:p>
            <a:pPr eaLnBrk="1" hangingPunct="1">
              <a:lnSpc>
                <a:spcPct val="90000"/>
              </a:lnSpc>
            </a:pPr>
            <a:endParaRPr lang="en-US" altLang="en-US" dirty="0">
              <a:latin typeface="Arial" panose="020B0604020202020204" pitchFamily="34" charset="0"/>
            </a:endParaRPr>
          </a:p>
          <a:p>
            <a:pPr eaLnBrk="1" hangingPunct="1">
              <a:lnSpc>
                <a:spcPct val="90000"/>
              </a:lnSpc>
            </a:pPr>
            <a:r>
              <a:rPr lang="en-US" altLang="en-US" dirty="0">
                <a:latin typeface="Arial" panose="020B0604020202020204" pitchFamily="34" charset="0"/>
              </a:rPr>
              <a:t>Evaluate the </a:t>
            </a:r>
            <a:r>
              <a:rPr lang="en-US" altLang="en-US" dirty="0" err="1">
                <a:latin typeface="Arial" panose="020B0604020202020204" pitchFamily="34" charset="0"/>
              </a:rPr>
              <a:t>Impelementation</a:t>
            </a:r>
            <a:endParaRPr lang="en-US" altLang="en-US" dirty="0">
              <a:latin typeface="Arial" panose="020B0604020202020204" pitchFamily="34" charset="0"/>
            </a:endParaRPr>
          </a:p>
          <a:p>
            <a:pPr eaLnBrk="1" hangingPunct="1">
              <a:lnSpc>
                <a:spcPct val="90000"/>
              </a:lnSpc>
            </a:pPr>
            <a:r>
              <a:rPr lang="en-US" altLang="en-US" dirty="0">
                <a:latin typeface="Arial" panose="020B0604020202020204" pitchFamily="34" charset="0"/>
              </a:rPr>
              <a:t>	Did it work??</a:t>
            </a:r>
          </a:p>
          <a:p>
            <a:pPr eaLnBrk="1" hangingPunct="1">
              <a:lnSpc>
                <a:spcPct val="90000"/>
              </a:lnSpc>
            </a:pPr>
            <a:r>
              <a:rPr lang="en-US" altLang="en-US" dirty="0">
                <a:latin typeface="Arial" panose="020B0604020202020204" pitchFamily="34" charset="0"/>
              </a:rPr>
              <a:t>	Did it solve the problem correctly and completely???</a:t>
            </a:r>
          </a:p>
          <a:p>
            <a:pPr eaLnBrk="1" hangingPunct="1">
              <a:lnSpc>
                <a:spcPct val="90000"/>
              </a:lnSpc>
            </a:pPr>
            <a:r>
              <a:rPr lang="en-US" altLang="en-US" dirty="0">
                <a:latin typeface="Arial" panose="020B0604020202020204" pitchFamily="34" charset="0"/>
              </a:rPr>
              <a:t>	Is there another way to solve the Problem???</a:t>
            </a:r>
          </a:p>
          <a:p>
            <a:pPr eaLnBrk="1" hangingPunct="1">
              <a:lnSpc>
                <a:spcPct val="90000"/>
              </a:lnSpc>
            </a:pPr>
            <a:r>
              <a:rPr lang="en-US" altLang="en-US" dirty="0">
                <a:latin typeface="Arial" panose="020B0604020202020204" pitchFamily="34" charset="0"/>
              </a:rPr>
              <a:t>	Multiple Solutions – Which one was better, faster, easier??</a:t>
            </a:r>
          </a:p>
        </p:txBody>
      </p:sp>
    </p:spTree>
    <p:extLst>
      <p:ext uri="{BB962C8B-B14F-4D97-AF65-F5344CB8AC3E}">
        <p14:creationId xmlns:p14="http://schemas.microsoft.com/office/powerpoint/2010/main" val="40757032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a:extLst>
              <a:ext uri="{FF2B5EF4-FFF2-40B4-BE49-F238E27FC236}">
                <a16:creationId xmlns:a16="http://schemas.microsoft.com/office/drawing/2014/main" id="{0C8782DE-E4C1-D441-95BA-8184E3FD7749}"/>
              </a:ext>
            </a:extLst>
          </p:cNvPr>
          <p:cNvSpPr>
            <a:spLocks noGrp="1" noRot="1" noChangeAspect="1" noTextEdit="1"/>
          </p:cNvSpPr>
          <p:nvPr>
            <p:ph type="sldImg"/>
          </p:nvPr>
        </p:nvSpPr>
        <p:spPr>
          <a:xfrm>
            <a:off x="381000" y="685800"/>
            <a:ext cx="6096000" cy="3429000"/>
          </a:xfrm>
          <a:ln/>
        </p:spPr>
      </p:sp>
      <p:sp>
        <p:nvSpPr>
          <p:cNvPr id="69635" name="Notes Placeholder 2">
            <a:extLst>
              <a:ext uri="{FF2B5EF4-FFF2-40B4-BE49-F238E27FC236}">
                <a16:creationId xmlns:a16="http://schemas.microsoft.com/office/drawing/2014/main" id="{6B776095-D1F1-7E46-89D8-3509C57F220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69636" name="Slide Number Placeholder 3">
            <a:extLst>
              <a:ext uri="{FF2B5EF4-FFF2-40B4-BE49-F238E27FC236}">
                <a16:creationId xmlns:a16="http://schemas.microsoft.com/office/drawing/2014/main" id="{F11C89CF-17DA-1C47-B1CC-07ECF177DAE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80A0F9DE-6A31-7349-BA4E-471EA2060CC0}" type="slidenum">
              <a:rPr lang="en-US" altLang="en-US"/>
              <a:pPr/>
              <a:t>25</a:t>
            </a:fld>
            <a:endParaRPr lang="en-US" altLang="en-US"/>
          </a:p>
        </p:txBody>
      </p:sp>
    </p:spTree>
    <p:extLst>
      <p:ext uri="{BB962C8B-B14F-4D97-AF65-F5344CB8AC3E}">
        <p14:creationId xmlns:p14="http://schemas.microsoft.com/office/powerpoint/2010/main" val="1188352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77612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a:extLst>
              <a:ext uri="{FF2B5EF4-FFF2-40B4-BE49-F238E27FC236}">
                <a16:creationId xmlns:a16="http://schemas.microsoft.com/office/drawing/2014/main" id="{27C82618-CCA2-A74D-A058-33B09612FD4E}"/>
              </a:ext>
            </a:extLst>
          </p:cNvPr>
          <p:cNvSpPr>
            <a:spLocks noGrp="1" noRot="1" noChangeAspect="1" noTextEdit="1"/>
          </p:cNvSpPr>
          <p:nvPr>
            <p:ph type="sldImg"/>
          </p:nvPr>
        </p:nvSpPr>
        <p:spPr>
          <a:xfrm>
            <a:off x="381000" y="685800"/>
            <a:ext cx="6096000" cy="3429000"/>
          </a:xfrm>
          <a:ln/>
        </p:spPr>
      </p:sp>
      <p:sp>
        <p:nvSpPr>
          <p:cNvPr id="70659" name="Notes Placeholder 2">
            <a:extLst>
              <a:ext uri="{FF2B5EF4-FFF2-40B4-BE49-F238E27FC236}">
                <a16:creationId xmlns:a16="http://schemas.microsoft.com/office/drawing/2014/main" id="{A6B0B2C5-5A16-3743-BAD0-52C61852F55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0660" name="Slide Number Placeholder 3">
            <a:extLst>
              <a:ext uri="{FF2B5EF4-FFF2-40B4-BE49-F238E27FC236}">
                <a16:creationId xmlns:a16="http://schemas.microsoft.com/office/drawing/2014/main" id="{F9ADA551-BB47-2045-8908-88DF302FF1DC}"/>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4F16FF1E-7A3A-B940-9771-29309D38C297}" type="slidenum">
              <a:rPr lang="en-US" altLang="en-US"/>
              <a:pPr/>
              <a:t>26</a:t>
            </a:fld>
            <a:endParaRPr lang="en-US" altLang="en-US"/>
          </a:p>
        </p:txBody>
      </p:sp>
    </p:spTree>
    <p:extLst>
      <p:ext uri="{BB962C8B-B14F-4D97-AF65-F5344CB8AC3E}">
        <p14:creationId xmlns:p14="http://schemas.microsoft.com/office/powerpoint/2010/main" val="3007360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a:extLst>
              <a:ext uri="{FF2B5EF4-FFF2-40B4-BE49-F238E27FC236}">
                <a16:creationId xmlns:a16="http://schemas.microsoft.com/office/drawing/2014/main" id="{F1D552F5-B40E-D84B-837A-E18ED789DA2B}"/>
              </a:ext>
            </a:extLst>
          </p:cNvPr>
          <p:cNvSpPr>
            <a:spLocks noGrp="1" noRot="1" noChangeAspect="1" noTextEdit="1"/>
          </p:cNvSpPr>
          <p:nvPr>
            <p:ph type="sldImg"/>
          </p:nvPr>
        </p:nvSpPr>
        <p:spPr>
          <a:xfrm>
            <a:off x="381000" y="685800"/>
            <a:ext cx="6096000" cy="3429000"/>
          </a:xfrm>
          <a:ln/>
        </p:spPr>
      </p:sp>
      <p:sp>
        <p:nvSpPr>
          <p:cNvPr id="71683" name="Notes Placeholder 2">
            <a:extLst>
              <a:ext uri="{FF2B5EF4-FFF2-40B4-BE49-F238E27FC236}">
                <a16:creationId xmlns:a16="http://schemas.microsoft.com/office/drawing/2014/main" id="{CF10CA3A-7A2F-5C46-9B44-0D89B6FEB45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1684" name="Slide Number Placeholder 3">
            <a:extLst>
              <a:ext uri="{FF2B5EF4-FFF2-40B4-BE49-F238E27FC236}">
                <a16:creationId xmlns:a16="http://schemas.microsoft.com/office/drawing/2014/main" id="{F3E196A0-70C5-9B45-A70C-84ECDD9D8E3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BE5C5259-DD9D-E54A-817F-531CB5BAE7C3}" type="slidenum">
              <a:rPr lang="en-US" altLang="en-US"/>
              <a:pPr/>
              <a:t>27</a:t>
            </a:fld>
            <a:endParaRPr lang="en-US" altLang="en-US"/>
          </a:p>
        </p:txBody>
      </p:sp>
    </p:spTree>
    <p:extLst>
      <p:ext uri="{BB962C8B-B14F-4D97-AF65-F5344CB8AC3E}">
        <p14:creationId xmlns:p14="http://schemas.microsoft.com/office/powerpoint/2010/main" val="3732475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a:extLst>
              <a:ext uri="{FF2B5EF4-FFF2-40B4-BE49-F238E27FC236}">
                <a16:creationId xmlns:a16="http://schemas.microsoft.com/office/drawing/2014/main" id="{B564EAF5-CBF9-F948-B94E-AE9D0A9E5137}"/>
              </a:ext>
            </a:extLst>
          </p:cNvPr>
          <p:cNvSpPr>
            <a:spLocks noGrp="1" noRot="1" noChangeAspect="1" noTextEdit="1"/>
          </p:cNvSpPr>
          <p:nvPr>
            <p:ph type="sldImg"/>
          </p:nvPr>
        </p:nvSpPr>
        <p:spPr>
          <a:xfrm>
            <a:off x="381000" y="685800"/>
            <a:ext cx="6096000" cy="3429000"/>
          </a:xfrm>
          <a:ln/>
        </p:spPr>
      </p:sp>
      <p:sp>
        <p:nvSpPr>
          <p:cNvPr id="72707" name="Notes Placeholder 2">
            <a:extLst>
              <a:ext uri="{FF2B5EF4-FFF2-40B4-BE49-F238E27FC236}">
                <a16:creationId xmlns:a16="http://schemas.microsoft.com/office/drawing/2014/main" id="{BBED4C30-42C4-7843-819A-D50EF0551AA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2708" name="Slide Number Placeholder 3">
            <a:extLst>
              <a:ext uri="{FF2B5EF4-FFF2-40B4-BE49-F238E27FC236}">
                <a16:creationId xmlns:a16="http://schemas.microsoft.com/office/drawing/2014/main" id="{A4E35AB5-9892-E94E-A6BE-AB1832454AA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D3DD26D3-527C-5F4E-9AA6-9E691D5A1EE6}" type="slidenum">
              <a:rPr lang="en-US" altLang="en-US"/>
              <a:pPr/>
              <a:t>28</a:t>
            </a:fld>
            <a:endParaRPr lang="en-US" altLang="en-US"/>
          </a:p>
        </p:txBody>
      </p:sp>
    </p:spTree>
    <p:extLst>
      <p:ext uri="{BB962C8B-B14F-4D97-AF65-F5344CB8AC3E}">
        <p14:creationId xmlns:p14="http://schemas.microsoft.com/office/powerpoint/2010/main" val="3759906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a:extLst>
              <a:ext uri="{FF2B5EF4-FFF2-40B4-BE49-F238E27FC236}">
                <a16:creationId xmlns:a16="http://schemas.microsoft.com/office/drawing/2014/main" id="{B9063979-CD19-654C-8F41-545143FF38AB}"/>
              </a:ext>
            </a:extLst>
          </p:cNvPr>
          <p:cNvSpPr>
            <a:spLocks noGrp="1" noRot="1" noChangeAspect="1" noTextEdit="1"/>
          </p:cNvSpPr>
          <p:nvPr>
            <p:ph type="sldImg"/>
          </p:nvPr>
        </p:nvSpPr>
        <p:spPr>
          <a:xfrm>
            <a:off x="381000" y="685800"/>
            <a:ext cx="6096000" cy="3429000"/>
          </a:xfrm>
          <a:ln/>
        </p:spPr>
      </p:sp>
      <p:sp>
        <p:nvSpPr>
          <p:cNvPr id="73731" name="Notes Placeholder 2">
            <a:extLst>
              <a:ext uri="{FF2B5EF4-FFF2-40B4-BE49-F238E27FC236}">
                <a16:creationId xmlns:a16="http://schemas.microsoft.com/office/drawing/2014/main" id="{6F7476F3-DEBA-C444-BEFE-6B61EA693EA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73732" name="Slide Number Placeholder 3">
            <a:extLst>
              <a:ext uri="{FF2B5EF4-FFF2-40B4-BE49-F238E27FC236}">
                <a16:creationId xmlns:a16="http://schemas.microsoft.com/office/drawing/2014/main" id="{3E9DC153-3C3B-A34C-88F4-DF4F0CC2E9BB}"/>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EC87B647-2CF2-1D42-9CC7-33CE9A2D8E41}" type="slidenum">
              <a:rPr lang="en-US" altLang="en-US"/>
              <a:pPr/>
              <a:t>29</a:t>
            </a:fld>
            <a:endParaRPr lang="en-US" altLang="en-US"/>
          </a:p>
        </p:txBody>
      </p:sp>
    </p:spTree>
    <p:extLst>
      <p:ext uri="{BB962C8B-B14F-4D97-AF65-F5344CB8AC3E}">
        <p14:creationId xmlns:p14="http://schemas.microsoft.com/office/powerpoint/2010/main" val="4264189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fc3d55523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fc3d55523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514201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6D796E65-26D6-9F41-93FC-AC789DF744BE}"/>
              </a:ext>
            </a:extLst>
          </p:cNvPr>
          <p:cNvSpPr>
            <a:spLocks noGrp="1" noRot="1" noChangeAspect="1" noTextEdit="1"/>
          </p:cNvSpPr>
          <p:nvPr>
            <p:ph type="sldImg"/>
          </p:nvPr>
        </p:nvSpPr>
        <p:spPr>
          <a:xfrm>
            <a:off x="381000" y="685800"/>
            <a:ext cx="6096000" cy="3429000"/>
          </a:xfrm>
          <a:ln/>
        </p:spPr>
      </p:sp>
      <p:sp>
        <p:nvSpPr>
          <p:cNvPr id="74755" name="Notes Placeholder 2">
            <a:extLst>
              <a:ext uri="{FF2B5EF4-FFF2-40B4-BE49-F238E27FC236}">
                <a16:creationId xmlns:a16="http://schemas.microsoft.com/office/drawing/2014/main" id="{170178D5-D9D3-874C-92EF-29C6552F4D6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4756" name="Slide Number Placeholder 3">
            <a:extLst>
              <a:ext uri="{FF2B5EF4-FFF2-40B4-BE49-F238E27FC236}">
                <a16:creationId xmlns:a16="http://schemas.microsoft.com/office/drawing/2014/main" id="{CA2A50AF-6DD0-3445-AB8D-30B645A5F59D}"/>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58E552E4-E236-A14E-98CF-03BAF1E98CBF}" type="slidenum">
              <a:rPr lang="en-US" altLang="en-US"/>
              <a:pPr/>
              <a:t>31</a:t>
            </a:fld>
            <a:endParaRPr lang="en-US" altLang="en-US"/>
          </a:p>
        </p:txBody>
      </p:sp>
    </p:spTree>
    <p:extLst>
      <p:ext uri="{BB962C8B-B14F-4D97-AF65-F5344CB8AC3E}">
        <p14:creationId xmlns:p14="http://schemas.microsoft.com/office/powerpoint/2010/main" val="3143574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a:extLst>
              <a:ext uri="{FF2B5EF4-FFF2-40B4-BE49-F238E27FC236}">
                <a16:creationId xmlns:a16="http://schemas.microsoft.com/office/drawing/2014/main" id="{9FD4752D-54C8-504E-B1C7-A7368679DE9E}"/>
              </a:ext>
            </a:extLst>
          </p:cNvPr>
          <p:cNvSpPr>
            <a:spLocks noGrp="1" noRot="1" noChangeAspect="1" noTextEdit="1"/>
          </p:cNvSpPr>
          <p:nvPr>
            <p:ph type="sldImg"/>
          </p:nvPr>
        </p:nvSpPr>
        <p:spPr>
          <a:xfrm>
            <a:off x="381000" y="685800"/>
            <a:ext cx="6096000" cy="3429000"/>
          </a:xfrm>
          <a:ln/>
        </p:spPr>
      </p:sp>
      <p:sp>
        <p:nvSpPr>
          <p:cNvPr id="75779" name="Notes Placeholder 2">
            <a:extLst>
              <a:ext uri="{FF2B5EF4-FFF2-40B4-BE49-F238E27FC236}">
                <a16:creationId xmlns:a16="http://schemas.microsoft.com/office/drawing/2014/main" id="{E147B08F-FB6D-E240-B6BA-297B7469FC45}"/>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5780" name="Slide Number Placeholder 3">
            <a:extLst>
              <a:ext uri="{FF2B5EF4-FFF2-40B4-BE49-F238E27FC236}">
                <a16:creationId xmlns:a16="http://schemas.microsoft.com/office/drawing/2014/main" id="{2784C499-32F0-2840-93EB-8B3F2A6FB534}"/>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04657AE4-365D-3343-AE58-5DD32621043D}" type="slidenum">
              <a:rPr lang="en-US" altLang="en-US"/>
              <a:pPr/>
              <a:t>32</a:t>
            </a:fld>
            <a:endParaRPr lang="en-US" altLang="en-US"/>
          </a:p>
        </p:txBody>
      </p:sp>
    </p:spTree>
    <p:extLst>
      <p:ext uri="{BB962C8B-B14F-4D97-AF65-F5344CB8AC3E}">
        <p14:creationId xmlns:p14="http://schemas.microsoft.com/office/powerpoint/2010/main" val="654265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sz="quarter" idx="5"/>
          </p:nvPr>
        </p:nvSpPr>
        <p:spPr>
          <a:ln/>
        </p:spPr>
        <p:txBody>
          <a:bodyPr/>
          <a:lstStyle/>
          <a:p>
            <a:fld id="{80DC5A72-34A3-4CEF-A027-D69AE325D1AA}" type="slidenum">
              <a:rPr lang="en-US" altLang="en-US"/>
              <a:pPr/>
              <a:t>33</a:t>
            </a:fld>
            <a:endParaRPr lang="en-US" altLang="en-US"/>
          </a:p>
        </p:txBody>
      </p:sp>
      <p:sp>
        <p:nvSpPr>
          <p:cNvPr id="1489922" name="Text Box 2"/>
          <p:cNvSpPr txBox="1">
            <a:spLocks noChangeArrowheads="1"/>
          </p:cNvSpPr>
          <p:nvPr/>
        </p:nvSpPr>
        <p:spPr bwMode="auto">
          <a:xfrm>
            <a:off x="1143000" y="685800"/>
            <a:ext cx="4572000" cy="3429000"/>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89923" name="Rectangle 3"/>
          <p:cNvSpPr txBox="1">
            <a:spLocks noGrp="1" noChangeArrowheads="1"/>
          </p:cNvSpPr>
          <p:nvPr>
            <p:ph type="body"/>
          </p:nvPr>
        </p:nvSpPr>
        <p:spPr bwMode="auto">
          <a:xfrm>
            <a:off x="914400" y="4343400"/>
            <a:ext cx="5027613"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6726778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a:extLst>
              <a:ext uri="{FF2B5EF4-FFF2-40B4-BE49-F238E27FC236}">
                <a16:creationId xmlns:a16="http://schemas.microsoft.com/office/drawing/2014/main" id="{42761490-EA40-9440-97B9-DFD87D284DE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B0CC3C9A-F6BD-5D4F-9053-3C19122D79AF}" type="slidenum">
              <a:rPr lang="en-US" altLang="en-US"/>
              <a:pPr/>
              <a:t>35</a:t>
            </a:fld>
            <a:endParaRPr lang="en-US" altLang="en-US"/>
          </a:p>
        </p:txBody>
      </p:sp>
      <p:sp>
        <p:nvSpPr>
          <p:cNvPr id="76803" name="Rectangle 2">
            <a:extLst>
              <a:ext uri="{FF2B5EF4-FFF2-40B4-BE49-F238E27FC236}">
                <a16:creationId xmlns:a16="http://schemas.microsoft.com/office/drawing/2014/main" id="{000E44E1-D4AE-B544-A9F4-1EFEC5370FED}"/>
              </a:ext>
            </a:extLst>
          </p:cNvPr>
          <p:cNvSpPr>
            <a:spLocks noGrp="1" noRot="1" noChangeAspect="1" noChangeArrowheads="1" noTextEdit="1"/>
          </p:cNvSpPr>
          <p:nvPr>
            <p:ph type="sldImg"/>
          </p:nvPr>
        </p:nvSpPr>
        <p:spPr>
          <a:xfrm>
            <a:off x="381000" y="685800"/>
            <a:ext cx="6096000" cy="3429000"/>
          </a:xfrm>
          <a:ln/>
        </p:spPr>
      </p:sp>
      <p:sp>
        <p:nvSpPr>
          <p:cNvPr id="76804" name="Rectangle 3">
            <a:extLst>
              <a:ext uri="{FF2B5EF4-FFF2-40B4-BE49-F238E27FC236}">
                <a16:creationId xmlns:a16="http://schemas.microsoft.com/office/drawing/2014/main" id="{ED0D1B74-4B7E-7D48-B6E4-798FC0E9BF5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Arial" panose="020B0604020202020204" pitchFamily="34" charset="0"/>
              </a:rPr>
              <a:t>Reading the Problem and Designing a Plan are important steps in writing programs.  The design is a “plan ahead” strategy that will pay off by saving valuable time as programs get increasingly complicated.</a:t>
            </a:r>
          </a:p>
        </p:txBody>
      </p:sp>
    </p:spTree>
    <p:extLst>
      <p:ext uri="{BB962C8B-B14F-4D97-AF65-F5344CB8AC3E}">
        <p14:creationId xmlns:p14="http://schemas.microsoft.com/office/powerpoint/2010/main" val="42533866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a:extLst>
              <a:ext uri="{FF2B5EF4-FFF2-40B4-BE49-F238E27FC236}">
                <a16:creationId xmlns:a16="http://schemas.microsoft.com/office/drawing/2014/main" id="{ACD84354-EE87-244C-B93D-D4E4B14B7C7F}"/>
              </a:ext>
            </a:extLst>
          </p:cNvPr>
          <p:cNvSpPr>
            <a:spLocks noGrp="1" noRot="1" noChangeAspect="1" noTextEdit="1"/>
          </p:cNvSpPr>
          <p:nvPr>
            <p:ph type="sldImg"/>
          </p:nvPr>
        </p:nvSpPr>
        <p:spPr>
          <a:xfrm>
            <a:off x="381000" y="685800"/>
            <a:ext cx="6096000" cy="3429000"/>
          </a:xfrm>
          <a:ln/>
        </p:spPr>
      </p:sp>
      <p:sp>
        <p:nvSpPr>
          <p:cNvPr id="79875" name="Notes Placeholder 2">
            <a:extLst>
              <a:ext uri="{FF2B5EF4-FFF2-40B4-BE49-F238E27FC236}">
                <a16:creationId xmlns:a16="http://schemas.microsoft.com/office/drawing/2014/main" id="{22457DDE-F576-A647-9CB8-F6C8FB39789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79876" name="Slide Number Placeholder 3">
            <a:extLst>
              <a:ext uri="{FF2B5EF4-FFF2-40B4-BE49-F238E27FC236}">
                <a16:creationId xmlns:a16="http://schemas.microsoft.com/office/drawing/2014/main" id="{B9C14F9D-273C-0545-B04F-B47A2CDE13B2}"/>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F7D3DDFE-B5AE-1546-A84C-D384D348C69A}" type="slidenum">
              <a:rPr lang="en-US" altLang="en-US"/>
              <a:pPr/>
              <a:t>36</a:t>
            </a:fld>
            <a:endParaRPr lang="en-US" altLang="en-US"/>
          </a:p>
        </p:txBody>
      </p:sp>
    </p:spTree>
    <p:extLst>
      <p:ext uri="{BB962C8B-B14F-4D97-AF65-F5344CB8AC3E}">
        <p14:creationId xmlns:p14="http://schemas.microsoft.com/office/powerpoint/2010/main" val="1873439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c3d55523_0_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c3d55523_0_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8546907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034946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fc3d55523_0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fc3d55523_0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000373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fc3d5552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fc3d5552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8328338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fcee7dcb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fcee7dcb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380161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fcee7dcb8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fcee7dcb8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374866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fcee7dcb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1fcee7dcb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An Abacus</a:t>
            </a:r>
            <a:endParaRPr/>
          </a:p>
          <a:p>
            <a:pPr marL="0" lvl="0" indent="0">
              <a:spcBef>
                <a:spcPts val="0"/>
              </a:spcBef>
              <a:spcAft>
                <a:spcPts val="0"/>
              </a:spcAft>
              <a:buNone/>
            </a:pPr>
            <a:r>
              <a:rPr lang="en"/>
              <a:t>ENIAC (first electronic computer)</a:t>
            </a:r>
            <a:endParaRPr/>
          </a:p>
        </p:txBody>
      </p:sp>
    </p:spTree>
    <p:extLst>
      <p:ext uri="{BB962C8B-B14F-4D97-AF65-F5344CB8AC3E}">
        <p14:creationId xmlns:p14="http://schemas.microsoft.com/office/powerpoint/2010/main" val="16701082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24597634b0_1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24597634b0_1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6306610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fc3d55523_0_8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fc3d55523_0_8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Bureau of labor statistics</a:t>
            </a:r>
            <a:endParaRPr/>
          </a:p>
        </p:txBody>
      </p:sp>
    </p:spTree>
    <p:extLst>
      <p:ext uri="{BB962C8B-B14F-4D97-AF65-F5344CB8AC3E}">
        <p14:creationId xmlns:p14="http://schemas.microsoft.com/office/powerpoint/2010/main" val="4037095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4597634b0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4597634b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01173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4597634b0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4597634b0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52347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8922374F-DBE9-5D46-9E3C-22512E6301EA}"/>
              </a:ext>
            </a:extLst>
          </p:cNvPr>
          <p:cNvSpPr>
            <a:spLocks noGrp="1" noRot="1" noChangeAspect="1" noTextEdit="1"/>
          </p:cNvSpPr>
          <p:nvPr>
            <p:ph type="sldImg"/>
          </p:nvPr>
        </p:nvSpPr>
        <p:spPr>
          <a:xfrm>
            <a:off x="381000" y="685800"/>
            <a:ext cx="6096000" cy="3429000"/>
          </a:xfrm>
          <a:ln/>
        </p:spPr>
      </p:sp>
      <p:sp>
        <p:nvSpPr>
          <p:cNvPr id="46083" name="Notes Placeholder 2">
            <a:extLst>
              <a:ext uri="{FF2B5EF4-FFF2-40B4-BE49-F238E27FC236}">
                <a16:creationId xmlns:a16="http://schemas.microsoft.com/office/drawing/2014/main" id="{C72E8933-0B5F-074F-8EA7-92B285B4D52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46084" name="Slide Number Placeholder 3">
            <a:extLst>
              <a:ext uri="{FF2B5EF4-FFF2-40B4-BE49-F238E27FC236}">
                <a16:creationId xmlns:a16="http://schemas.microsoft.com/office/drawing/2014/main" id="{B92B91B0-060E-054C-BEE3-3A77FCBB78D3}"/>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C72E1B5C-A3F7-9546-8065-3207821E78A9}" type="slidenum">
              <a:rPr lang="en-US" altLang="en-US"/>
              <a:pPr/>
              <a:t>13</a:t>
            </a:fld>
            <a:endParaRPr lang="en-US" altLang="en-US"/>
          </a:p>
        </p:txBody>
      </p:sp>
    </p:spTree>
    <p:extLst>
      <p:ext uri="{BB962C8B-B14F-4D97-AF65-F5344CB8AC3E}">
        <p14:creationId xmlns:p14="http://schemas.microsoft.com/office/powerpoint/2010/main" val="3070053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fcee7dcb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fcee7dcb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254097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B7998E08-CB1D-3C4E-8578-68555C6B8727}"/>
              </a:ext>
            </a:extLst>
          </p:cNvPr>
          <p:cNvSpPr>
            <a:spLocks noGrp="1" noRot="1" noChangeAspect="1" noTextEdit="1"/>
          </p:cNvSpPr>
          <p:nvPr>
            <p:ph type="sldImg"/>
          </p:nvPr>
        </p:nvSpPr>
        <p:spPr>
          <a:xfrm>
            <a:off x="381000" y="685800"/>
            <a:ext cx="6096000" cy="3429000"/>
          </a:xfrm>
          <a:ln/>
        </p:spPr>
      </p:sp>
      <p:sp>
        <p:nvSpPr>
          <p:cNvPr id="52227" name="Notes Placeholder 2">
            <a:extLst>
              <a:ext uri="{FF2B5EF4-FFF2-40B4-BE49-F238E27FC236}">
                <a16:creationId xmlns:a16="http://schemas.microsoft.com/office/drawing/2014/main" id="{7064B419-D14D-4847-A548-543FE3E8E32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
        <p:nvSpPr>
          <p:cNvPr id="52228" name="Slide Number Placeholder 3">
            <a:extLst>
              <a:ext uri="{FF2B5EF4-FFF2-40B4-BE49-F238E27FC236}">
                <a16:creationId xmlns:a16="http://schemas.microsoft.com/office/drawing/2014/main" id="{525A1234-2464-B742-BCA5-2BBB7F881DA6}"/>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a:solidFill>
                  <a:schemeClr val="tx1"/>
                </a:solidFill>
                <a:latin typeface="Arial" panose="020B0604020202020204" pitchFamily="34" charset="0"/>
              </a:defRPr>
            </a:lvl1pPr>
            <a:lvl2pPr marL="742950" indent="-285750" defTabSz="930275">
              <a:defRPr>
                <a:solidFill>
                  <a:schemeClr val="tx1"/>
                </a:solidFill>
                <a:latin typeface="Arial" panose="020B0604020202020204" pitchFamily="34" charset="0"/>
              </a:defRPr>
            </a:lvl2pPr>
            <a:lvl3pPr marL="1143000" indent="-228600" defTabSz="930275">
              <a:defRPr>
                <a:solidFill>
                  <a:schemeClr val="tx1"/>
                </a:solidFill>
                <a:latin typeface="Arial" panose="020B0604020202020204" pitchFamily="34" charset="0"/>
              </a:defRPr>
            </a:lvl3pPr>
            <a:lvl4pPr marL="1600200" indent="-228600" defTabSz="930275">
              <a:defRPr>
                <a:solidFill>
                  <a:schemeClr val="tx1"/>
                </a:solidFill>
                <a:latin typeface="Arial" panose="020B0604020202020204" pitchFamily="34" charset="0"/>
              </a:defRPr>
            </a:lvl4pPr>
            <a:lvl5pPr marL="2057400" indent="-228600" defTabSz="930275">
              <a:defRPr>
                <a:solidFill>
                  <a:schemeClr val="tx1"/>
                </a:solidFill>
                <a:latin typeface="Arial" panose="020B0604020202020204" pitchFamily="34" charset="0"/>
              </a:defRPr>
            </a:lvl5pPr>
            <a:lvl6pPr marL="2514600" indent="-228600" defTabSz="930275" eaLnBrk="0" fontAlgn="base" hangingPunct="0">
              <a:spcBef>
                <a:spcPct val="0"/>
              </a:spcBef>
              <a:spcAft>
                <a:spcPct val="0"/>
              </a:spcAft>
              <a:defRPr>
                <a:solidFill>
                  <a:schemeClr val="tx1"/>
                </a:solidFill>
                <a:latin typeface="Arial" panose="020B0604020202020204" pitchFamily="34" charset="0"/>
              </a:defRPr>
            </a:lvl6pPr>
            <a:lvl7pPr marL="2971800" indent="-228600" defTabSz="930275" eaLnBrk="0" fontAlgn="base" hangingPunct="0">
              <a:spcBef>
                <a:spcPct val="0"/>
              </a:spcBef>
              <a:spcAft>
                <a:spcPct val="0"/>
              </a:spcAft>
              <a:defRPr>
                <a:solidFill>
                  <a:schemeClr val="tx1"/>
                </a:solidFill>
                <a:latin typeface="Arial" panose="020B0604020202020204" pitchFamily="34" charset="0"/>
              </a:defRPr>
            </a:lvl7pPr>
            <a:lvl8pPr marL="3429000" indent="-228600" defTabSz="930275" eaLnBrk="0" fontAlgn="base" hangingPunct="0">
              <a:spcBef>
                <a:spcPct val="0"/>
              </a:spcBef>
              <a:spcAft>
                <a:spcPct val="0"/>
              </a:spcAft>
              <a:defRPr>
                <a:solidFill>
                  <a:schemeClr val="tx1"/>
                </a:solidFill>
                <a:latin typeface="Arial" panose="020B0604020202020204" pitchFamily="34" charset="0"/>
              </a:defRPr>
            </a:lvl8pPr>
            <a:lvl9pPr marL="3886200" indent="-228600" defTabSz="930275" eaLnBrk="0" fontAlgn="base" hangingPunct="0">
              <a:spcBef>
                <a:spcPct val="0"/>
              </a:spcBef>
              <a:spcAft>
                <a:spcPct val="0"/>
              </a:spcAft>
              <a:defRPr>
                <a:solidFill>
                  <a:schemeClr val="tx1"/>
                </a:solidFill>
                <a:latin typeface="Arial" panose="020B0604020202020204" pitchFamily="34" charset="0"/>
              </a:defRPr>
            </a:lvl9pPr>
          </a:lstStyle>
          <a:p>
            <a:fld id="{64D48ADB-1867-784E-AE47-835D6A9B22AA}" type="slidenum">
              <a:rPr lang="en-US" altLang="en-US"/>
              <a:pPr/>
              <a:t>15</a:t>
            </a:fld>
            <a:endParaRPr lang="en-US" altLang="en-US"/>
          </a:p>
        </p:txBody>
      </p:sp>
    </p:spTree>
    <p:extLst>
      <p:ext uri="{BB962C8B-B14F-4D97-AF65-F5344CB8AC3E}">
        <p14:creationId xmlns:p14="http://schemas.microsoft.com/office/powerpoint/2010/main" val="69286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6586"/>
            <a:ext cx="8229600" cy="939546"/>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5C613E-1007-604D-B356-F60F9FB0DCAC}"/>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97B5B40-5C37-824C-9C53-0979C084701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535215C4-15E7-5A4C-A67D-87FF60E4F56A}"/>
              </a:ext>
            </a:extLst>
          </p:cNvPr>
          <p:cNvSpPr>
            <a:spLocks noGrp="1"/>
          </p:cNvSpPr>
          <p:nvPr>
            <p:ph type="sldNum" sz="quarter" idx="12"/>
          </p:nvPr>
        </p:nvSpPr>
        <p:spPr/>
        <p:txBody>
          <a:bodyPr/>
          <a:lstStyle>
            <a:lvl1pPr>
              <a:defRPr/>
            </a:lvl1pPr>
          </a:lstStyle>
          <a:p>
            <a:fld id="{CA7DFC33-4540-6C47-8DC7-11B69BF0E7AA}" type="slidenum">
              <a:rPr lang="en-US" altLang="en-US"/>
              <a:pPr/>
              <a:t>‹#›</a:t>
            </a:fld>
            <a:endParaRPr lang="en-US" altLang="en-US"/>
          </a:p>
        </p:txBody>
      </p:sp>
    </p:spTree>
    <p:extLst>
      <p:ext uri="{BB962C8B-B14F-4D97-AF65-F5344CB8AC3E}">
        <p14:creationId xmlns:p14="http://schemas.microsoft.com/office/powerpoint/2010/main" val="2178229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4785638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9144000" cy="5143500"/>
          </a:xfrm>
          <a:prstGeom prst="rect">
            <a:avLst/>
          </a:prstGeom>
          <a:effectLst/>
        </p:spPr>
      </p:pic>
      <p:sp>
        <p:nvSpPr>
          <p:cNvPr id="2" name="Title 1"/>
          <p:cNvSpPr>
            <a:spLocks noGrp="1"/>
          </p:cNvSpPr>
          <p:nvPr>
            <p:ph type="ctrTitle" hasCustomPrompt="1"/>
          </p:nvPr>
        </p:nvSpPr>
        <p:spPr bwMode="white">
          <a:xfrm>
            <a:off x="0" y="954412"/>
            <a:ext cx="9144000" cy="543049"/>
          </a:xfrm>
          <a:prstGeom prst="rect">
            <a:avLst/>
          </a:prstGeom>
        </p:spPr>
        <p:txBody>
          <a:bodyPr/>
          <a:lstStyle>
            <a:lvl1pPr>
              <a:defRPr sz="5000"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2500263"/>
            <a:ext cx="9144000" cy="822325"/>
          </a:xfrm>
          <a:prstGeom prst="rect">
            <a:avLst/>
          </a:prstGeom>
        </p:spPr>
        <p:txBody>
          <a:bodyPr/>
          <a:lstStyle>
            <a:lvl1pPr marL="0" indent="0" algn="ctr">
              <a:buFontTx/>
              <a:buNone/>
              <a:defRPr>
                <a:solidFill>
                  <a:schemeClr val="bg1"/>
                </a:solidFill>
              </a:defRPr>
            </a:lvl1pPr>
          </a:lstStyle>
          <a:p>
            <a:r>
              <a:rPr lang="en-US" sz="1800" dirty="0"/>
              <a:t>DEPARTMENT OR SUBTITLE</a:t>
            </a:r>
          </a:p>
          <a:p>
            <a:r>
              <a:rPr lang="en-US" sz="18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854578" y="3913034"/>
            <a:ext cx="3434841" cy="8335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9482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82206"/>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a:spLocks noGrp="1"/>
          </p:cNvSpPr>
          <p:nvPr>
            <p:ph type="ctrTitle" hasCustomPrompt="1"/>
          </p:nvPr>
        </p:nvSpPr>
        <p:spPr bwMode="white">
          <a:xfrm>
            <a:off x="216322" y="2662273"/>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241489" y="4384549"/>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320675" y="584200"/>
            <a:ext cx="3665627" cy="88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59283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9144001" cy="5143500"/>
          </a:xfrm>
          <a:prstGeom prst="rect">
            <a:avLst/>
          </a:prstGeom>
          <a:noFill/>
          <a:ln>
            <a:noFill/>
          </a:ln>
        </p:spPr>
      </p:pic>
      <p:sp>
        <p:nvSpPr>
          <p:cNvPr id="2" name="Title 1"/>
          <p:cNvSpPr>
            <a:spLocks noGrp="1"/>
          </p:cNvSpPr>
          <p:nvPr>
            <p:ph type="ctrTitle" hasCustomPrompt="1"/>
          </p:nvPr>
        </p:nvSpPr>
        <p:spPr>
          <a:xfrm>
            <a:off x="216322" y="2207832"/>
            <a:ext cx="8315851" cy="543049"/>
          </a:xfrm>
          <a:prstGeom prst="rect">
            <a:avLst/>
          </a:prstGeom>
          <a:ln>
            <a:noFill/>
          </a:ln>
        </p:spPr>
        <p:txBody>
          <a:bodyPr/>
          <a:lstStyle>
            <a:lvl1pPr algn="l">
              <a:defRPr sz="48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241489" y="3849351"/>
            <a:ext cx="8315851" cy="457076"/>
          </a:xfrm>
          <a:prstGeom prst="rect">
            <a:avLst/>
          </a:prstGeom>
          <a:ln>
            <a:noFill/>
          </a:ln>
        </p:spPr>
        <p:txBody>
          <a:bodyPr/>
          <a:lstStyle>
            <a:lvl1pPr marL="0" indent="0" algn="l">
              <a:buNone/>
              <a:defRPr sz="1400" kern="500" spc="240" baseline="0">
                <a:solidFill>
                  <a:srgbClr val="FFFFFF"/>
                </a:solidFill>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20675" y="4398000"/>
            <a:ext cx="2032107" cy="379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7257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7"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sp>
        <p:nvSpPr>
          <p:cNvPr id="8"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chemeClr val="tx1"/>
                </a:solidFill>
              </a:defRPr>
            </a:lvl2pPr>
            <a:lvl3pPr marL="398463" indent="-171450">
              <a:spcBef>
                <a:spcPts val="600"/>
              </a:spcBef>
              <a:buClr>
                <a:srgbClr val="DB091C"/>
              </a:buClr>
              <a:buFont typeface="Arial" panose="020B0604020202020204" pitchFamily="34" charset="0"/>
              <a:buChar char="−"/>
              <a:defRPr sz="1400"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24416" y="788979"/>
            <a:ext cx="6257925" cy="1828800"/>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133258108"/>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4572000"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9"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6"/>
          <p:cNvSpPr>
            <a:spLocks noGrp="1"/>
          </p:cNvSpPr>
          <p:nvPr>
            <p:ph type="body" sz="quarter" idx="18" hasCustomPrompt="1"/>
          </p:nvPr>
        </p:nvSpPr>
        <p:spPr>
          <a:xfrm>
            <a:off x="224416" y="781050"/>
            <a:ext cx="6257925" cy="208520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14645679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596898"/>
            <a:ext cx="4572000" cy="4138219"/>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24416" y="202609"/>
            <a:ext cx="8324645" cy="394289"/>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rgbClr val="DB091C"/>
              </a:buClr>
              <a:buFont typeface="Wingdings" panose="05000000000000000000" pitchFamily="2" charset="2"/>
              <a:buChar char="§"/>
              <a:defRPr sz="1800" baseline="0">
                <a:solidFill>
                  <a:srgbClr val="5F6062"/>
                </a:solidFill>
              </a:defRPr>
            </a:lvl2pPr>
            <a:lvl3pPr marL="398463" indent="-171450">
              <a:spcBef>
                <a:spcPts val="600"/>
              </a:spcBef>
              <a:buClr>
                <a:srgbClr val="DB091C"/>
              </a:buClr>
              <a:buFont typeface="Arial" panose="020B0604020202020204" pitchFamily="34" charset="0"/>
              <a:buChar char="−"/>
              <a:defRPr sz="1400"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596897"/>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20"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6"/>
          <p:cNvSpPr>
            <a:spLocks noGrp="1"/>
          </p:cNvSpPr>
          <p:nvPr>
            <p:ph type="body" sz="quarter" idx="18" hasCustomPrompt="1"/>
          </p:nvPr>
        </p:nvSpPr>
        <p:spPr>
          <a:xfrm>
            <a:off x="4815282" y="774693"/>
            <a:ext cx="4074718" cy="2091562"/>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srgbClr val="D6001C"/>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black"/>
                </a:solidFill>
                <a:effectLst/>
                <a:uLnTx/>
                <a:uFillTx/>
                <a:latin typeface="+mn-lt"/>
                <a:ea typeface="+mn-ea"/>
                <a:cs typeface="+mn-cs"/>
              </a:rPr>
              <a:t>pt</a:t>
            </a:r>
            <a:r>
              <a:rPr kumimoji="0" lang="en-US" sz="1800" b="0" i="0" u="none" strike="noStrike" kern="1200" cap="none" spc="0" normalizeH="0" baseline="0" noProof="0" dirty="0">
                <a:ln>
                  <a:noFill/>
                </a:ln>
                <a:solidFill>
                  <a:prstClr val="black"/>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srgbClr val="D6001C"/>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black"/>
                </a:solidFill>
                <a:effectLst/>
                <a:uLnTx/>
                <a:uFillTx/>
                <a:latin typeface="+mn-lt"/>
                <a:ea typeface="+mn-ea"/>
                <a:cs typeface="+mn-cs"/>
              </a:rPr>
              <a:t>pt</a:t>
            </a:r>
            <a:r>
              <a:rPr kumimoji="0" lang="en-US" sz="1400"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819531158"/>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0"/>
            <a:ext cx="9144001" cy="4792905"/>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 Placeholder 8"/>
          <p:cNvSpPr>
            <a:spLocks noGrp="1"/>
          </p:cNvSpPr>
          <p:nvPr>
            <p:ph type="body" sz="quarter" idx="14" hasCustomPrompt="1"/>
          </p:nvPr>
        </p:nvSpPr>
        <p:spPr>
          <a:xfrm>
            <a:off x="224416" y="202610"/>
            <a:ext cx="8324645" cy="394288"/>
          </a:xfrm>
          <a:prstGeom prst="rect">
            <a:avLst/>
          </a:prstGeom>
        </p:spPr>
        <p:txBody>
          <a:bodyPr vert="horz"/>
          <a:lstStyle>
            <a:lvl1pPr marL="0" indent="0">
              <a:spcAft>
                <a:spcPts val="1800"/>
              </a:spcAft>
              <a:buFontTx/>
              <a:buNone/>
              <a:defRPr sz="1800" b="0" spc="100" baseline="0">
                <a:solidFill>
                  <a:srgbClr val="9EA2A2"/>
                </a:solidFill>
              </a:defRPr>
            </a:lvl1pPr>
            <a:lvl2pPr marL="169863" indent="-169863">
              <a:spcBef>
                <a:spcPts val="2000"/>
              </a:spcBef>
              <a:buClr>
                <a:schemeClr val="bg1"/>
              </a:buClr>
              <a:buFont typeface="Wingdings" panose="05000000000000000000" pitchFamily="2" charset="2"/>
              <a:buChar char="§"/>
              <a:defRPr sz="1800" baseline="0">
                <a:solidFill>
                  <a:schemeClr val="bg1"/>
                </a:solidFill>
              </a:defRPr>
            </a:lvl2pPr>
            <a:lvl3pPr marL="398463" indent="-171450">
              <a:spcBef>
                <a:spcPts val="600"/>
              </a:spcBef>
              <a:buClr>
                <a:schemeClr val="bg1"/>
              </a:buClr>
              <a:buFont typeface="Arial" panose="020B0604020202020204" pitchFamily="34" charset="0"/>
              <a:buChar char="−"/>
              <a:defRPr sz="1400"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596897"/>
            <a:ext cx="9144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
        <p:nvSpPr>
          <p:cNvPr id="13" name="Text Placeholder 4"/>
          <p:cNvSpPr>
            <a:spLocks noGrp="1"/>
          </p:cNvSpPr>
          <p:nvPr>
            <p:ph type="body" sz="quarter" idx="15" hasCustomPrompt="1"/>
          </p:nvPr>
        </p:nvSpPr>
        <p:spPr>
          <a:xfrm>
            <a:off x="223838" y="767299"/>
            <a:ext cx="5113337" cy="1902085"/>
          </a:xfrm>
          <a:prstGeom prst="rect">
            <a:avLst/>
          </a:prstGeom>
        </p:spPr>
        <p:txBody>
          <a:bodyPr/>
          <a:lstStyle>
            <a:lvl2pPr marL="225425" marR="0"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lvl2pPr>
            <a:lvl3pPr marL="461963" marR="0"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lvl3pPr>
          </a:lstStyle>
          <a:p>
            <a:pPr marL="225425" marR="0" lvl="1" indent="-225425" algn="l" defTabSz="457200" rtl="0" eaLnBrk="1" fontAlgn="auto" latinLnBrk="0" hangingPunct="1">
              <a:lnSpc>
                <a:spcPct val="100000"/>
              </a:lnSpc>
              <a:spcBef>
                <a:spcPts val="2000"/>
              </a:spcBef>
              <a:spcAft>
                <a:spcPts val="0"/>
              </a:spcAft>
              <a:buClr>
                <a:prstClr val="white"/>
              </a:buClr>
              <a:buSzTx/>
              <a:buFont typeface="Wingdings" panose="05000000000000000000" pitchFamily="2" charset="2"/>
              <a:buChar char="§"/>
              <a:tabLst/>
              <a:defRPr/>
            </a:pPr>
            <a:r>
              <a:rPr kumimoji="0" lang="en-US" sz="18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1800" b="0" i="0" u="none" strike="noStrike" kern="1200" cap="none" spc="0" normalizeH="0" baseline="0" noProof="0" dirty="0" err="1">
                <a:ln>
                  <a:noFill/>
                </a:ln>
                <a:solidFill>
                  <a:prstClr val="white"/>
                </a:solidFill>
                <a:effectLst/>
                <a:uLnTx/>
                <a:uFillTx/>
                <a:latin typeface="+mn-lt"/>
                <a:ea typeface="+mn-ea"/>
                <a:cs typeface="+mn-cs"/>
              </a:rPr>
              <a:t>pt</a:t>
            </a:r>
            <a:r>
              <a:rPr kumimoji="0" lang="en-US" sz="1800" b="0" i="0" u="none" strike="noStrike" kern="1200" cap="none" spc="0" normalizeH="0" baseline="0" noProof="0" dirty="0">
                <a:ln>
                  <a:noFill/>
                </a:ln>
                <a:solidFill>
                  <a:prstClr val="white"/>
                </a:solidFill>
                <a:effectLst/>
                <a:uLnTx/>
                <a:uFillTx/>
                <a:latin typeface="+mn-lt"/>
                <a:ea typeface="+mn-ea"/>
                <a:cs typeface="+mn-cs"/>
              </a:rPr>
              <a:t> – Black</a:t>
            </a:r>
          </a:p>
          <a:p>
            <a:pPr marL="461963" marR="0" lvl="2" indent="-236538" algn="l" defTabSz="457200" rtl="0" eaLnBrk="1" fontAlgn="auto" latinLnBrk="0" hangingPunct="1">
              <a:lnSpc>
                <a:spcPct val="100000"/>
              </a:lnSpc>
              <a:spcBef>
                <a:spcPts val="600"/>
              </a:spcBef>
              <a:spcAft>
                <a:spcPts val="0"/>
              </a:spcAft>
              <a:buClr>
                <a:prstClr val="white"/>
              </a:buClr>
              <a:buSzTx/>
              <a:buFont typeface="Arial" panose="020B0604020202020204" pitchFamily="34" charset="0"/>
              <a:buChar char="−"/>
              <a:tabLst/>
              <a:defRPr/>
            </a:pPr>
            <a:r>
              <a:rPr kumimoji="0" lang="en-US" sz="1400"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400" b="0" i="0" u="none" strike="noStrike" kern="1200" cap="none" spc="0" normalizeH="0" baseline="0" noProof="0" dirty="0" err="1">
                <a:ln>
                  <a:noFill/>
                </a:ln>
                <a:solidFill>
                  <a:prstClr val="white"/>
                </a:solidFill>
                <a:effectLst/>
                <a:uLnTx/>
                <a:uFillTx/>
                <a:latin typeface="+mn-lt"/>
                <a:ea typeface="+mn-ea"/>
                <a:cs typeface="+mn-cs"/>
              </a:rPr>
              <a:t>pt</a:t>
            </a:r>
            <a:r>
              <a:rPr kumimoji="0" lang="en-US" sz="1400"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135516653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9144000" cy="4735116"/>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20253" y="3206125"/>
            <a:ext cx="8229600" cy="857250"/>
          </a:xfrm>
          <a:prstGeom prst="rect">
            <a:avLst/>
          </a:prstGeom>
        </p:spPr>
        <p:txBody>
          <a:bodyPr vert="horz"/>
          <a:lstStyle>
            <a:lvl1pPr algn="l">
              <a:defRPr sz="5400"/>
            </a:lvl1pPr>
          </a:lstStyle>
          <a:p>
            <a:pPr>
              <a:lnSpc>
                <a:spcPct val="80000"/>
              </a:lnSpc>
            </a:pPr>
            <a:r>
              <a:rPr lang="en-US" sz="4400" b="1" dirty="0">
                <a:solidFill>
                  <a:schemeClr val="bg1"/>
                </a:solidFill>
                <a:effectLst>
                  <a:outerShdw blurRad="50800" dist="38100" dir="2700000" algn="tl" rotWithShape="0">
                    <a:prstClr val="black">
                      <a:alpha val="40000"/>
                    </a:prstClr>
                  </a:outerShdw>
                </a:effectLst>
              </a:rPr>
              <a:t>“</a:t>
            </a:r>
            <a:r>
              <a:rPr lang="en-US" sz="3600" b="1" dirty="0">
                <a:solidFill>
                  <a:schemeClr val="bg1"/>
                </a:solidFill>
                <a:effectLst>
                  <a:outerShdw blurRad="50800" dist="38100" dir="2700000" algn="tl" rotWithShape="0">
                    <a:prstClr val="black">
                      <a:alpha val="40000"/>
                    </a:prstClr>
                  </a:outerShdw>
                </a:effectLst>
              </a:rPr>
              <a:t>This is an excellent location </a:t>
            </a:r>
            <a:br>
              <a:rPr lang="en-US" sz="3600" b="1" dirty="0">
                <a:solidFill>
                  <a:schemeClr val="bg1"/>
                </a:solidFill>
                <a:effectLst>
                  <a:outerShdw blurRad="50800" dist="38100" dir="2700000" algn="tl" rotWithShape="0">
                    <a:prstClr val="black">
                      <a:alpha val="40000"/>
                    </a:prstClr>
                  </a:outerShdw>
                </a:effectLst>
              </a:rPr>
            </a:br>
            <a:r>
              <a:rPr lang="en-US" sz="3600" b="1" dirty="0">
                <a:solidFill>
                  <a:schemeClr val="bg1"/>
                </a:solidFill>
                <a:effectLst>
                  <a:outerShdw blurRad="50800" dist="38100" dir="2700000" algn="tl" rotWithShape="0">
                    <a:prstClr val="black">
                      <a:alpha val="40000"/>
                    </a:prstClr>
                  </a:outerShdw>
                </a:effectLst>
              </a:rPr>
              <a:t>  for a quote.</a:t>
            </a:r>
            <a:r>
              <a:rPr lang="en-US" sz="4400"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7"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4602992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2371988"/>
            <a:ext cx="9144000" cy="2771512"/>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Connector 12"/>
          <p:cNvCxnSpPr/>
          <p:nvPr userDrawn="1"/>
        </p:nvCxnSpPr>
        <p:spPr>
          <a:xfrm>
            <a:off x="3175" y="2333419"/>
            <a:ext cx="9144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14255" y="562085"/>
            <a:ext cx="8315851" cy="724065"/>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4000" b="1" dirty="0">
                <a:solidFill>
                  <a:srgbClr val="54585A"/>
                </a:solidFill>
              </a:rPr>
              <a:t>Divider Slide 1</a:t>
            </a:r>
            <a:br>
              <a:rPr lang="en-US" sz="4000" b="1" dirty="0">
                <a:solidFill>
                  <a:srgbClr val="54585A"/>
                </a:solidFill>
              </a:rPr>
            </a:br>
            <a:r>
              <a:rPr lang="en-US" sz="4000" b="1" dirty="0">
                <a:solidFill>
                  <a:srgbClr val="54585A"/>
                </a:solidFill>
              </a:rPr>
              <a:t>Two Lines Max</a:t>
            </a:r>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8"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35124348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9144000" cy="4779168"/>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6"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8351956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14256" y="840664"/>
            <a:ext cx="8315851" cy="543049"/>
          </a:xfrm>
          <a:prstGeom prst="rect">
            <a:avLst/>
          </a:prstGeom>
          <a:ln>
            <a:noFill/>
          </a:ln>
        </p:spPr>
        <p:txBody>
          <a:bodyPr/>
          <a:lstStyle>
            <a:lvl1pPr algn="l">
              <a:defRPr sz="5000"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4613098"/>
            <a:ext cx="9144001" cy="546524"/>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txBox="1">
            <a:spLocks/>
          </p:cNvSpPr>
          <p:nvPr userDrawn="1"/>
        </p:nvSpPr>
        <p:spPr bwMode="white">
          <a:xfrm>
            <a:off x="6756400" y="4885922"/>
            <a:ext cx="2133600" cy="93177"/>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mtClean="0">
                <a:solidFill>
                  <a:srgbClr val="FFFFFF"/>
                </a:solidFill>
              </a:rPr>
              <a:pPr/>
              <a:t>8/29/2019</a:t>
            </a:fld>
            <a:endParaRPr lang="en-US" dirty="0">
              <a:solidFill>
                <a:srgbClr val="FFFFFF"/>
              </a:solidFill>
            </a:endParaRPr>
          </a:p>
        </p:txBody>
      </p:sp>
      <p:sp>
        <p:nvSpPr>
          <p:cNvPr id="16" name="Slide Number Placeholder 5"/>
          <p:cNvSpPr txBox="1">
            <a:spLocks/>
          </p:cNvSpPr>
          <p:nvPr userDrawn="1"/>
        </p:nvSpPr>
        <p:spPr bwMode="white">
          <a:xfrm>
            <a:off x="6756400" y="4720987"/>
            <a:ext cx="2133600" cy="93178"/>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900" smtClean="0">
                <a:solidFill>
                  <a:srgbClr val="FFFFFF"/>
                </a:solidFill>
              </a:rPr>
              <a:pPr algn="r"/>
              <a:t>‹#›</a:t>
            </a:fld>
            <a:endParaRPr lang="en-US" sz="9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401" y="4720618"/>
            <a:ext cx="1600591" cy="298871"/>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3124200" y="4885921"/>
            <a:ext cx="2895600" cy="540844"/>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a:solidFill>
                  <a:schemeClr val="bg1"/>
                </a:solidFill>
              </a:rPr>
              <a:t>{ INSERT TITLE HERE ]</a:t>
            </a:r>
          </a:p>
        </p:txBody>
      </p:sp>
    </p:spTree>
    <p:extLst>
      <p:ext uri="{BB962C8B-B14F-4D97-AF65-F5344CB8AC3E}">
        <p14:creationId xmlns:p14="http://schemas.microsoft.com/office/powerpoint/2010/main" val="4257896650"/>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9144000" cy="51435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012970" y="1950706"/>
            <a:ext cx="5118055" cy="124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16902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1" y="0"/>
            <a:ext cx="9144001" cy="51435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12970" y="1950706"/>
            <a:ext cx="5118055" cy="1242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1972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74" r:id="rId10"/>
    <p:sldLayoutId id="214748367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68713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0.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42.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s.rpi.edu/~mushtu/CS1010/index.html" TargetMode="External"/><Relationship Id="rId2" Type="http://schemas.openxmlformats.org/officeDocument/2006/relationships/hyperlink" Target="https://submitty.cs.rpi.edu/f19/csci1010"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51421" y="3715789"/>
            <a:ext cx="8315851" cy="457076"/>
          </a:xfrm>
        </p:spPr>
        <p:txBody>
          <a:bodyPr/>
          <a:lstStyle/>
          <a:p>
            <a:r>
              <a:rPr lang="en-US" dirty="0"/>
              <a:t>DEPARTMENT OF COMPUTER SCIENCE     |    </a:t>
            </a:r>
            <a:r>
              <a:rPr lang="en-US" dirty="0" smtClean="0"/>
              <a:t>08/30/2019</a:t>
            </a:r>
            <a:endParaRPr lang="en-US" dirty="0"/>
          </a:p>
          <a:p>
            <a:endParaRPr lang="en-US" dirty="0"/>
          </a:p>
        </p:txBody>
      </p:sp>
      <p:sp>
        <p:nvSpPr>
          <p:cNvPr id="2" name="Title 1"/>
          <p:cNvSpPr>
            <a:spLocks noGrp="1"/>
          </p:cNvSpPr>
          <p:nvPr>
            <p:ph type="ctrTitle"/>
          </p:nvPr>
        </p:nvSpPr>
        <p:spPr>
          <a:xfrm>
            <a:off x="216322" y="1427712"/>
            <a:ext cx="8315851" cy="1479118"/>
          </a:xfrm>
        </p:spPr>
        <p:txBody>
          <a:bodyPr/>
          <a:lstStyle/>
          <a:p>
            <a:r>
              <a:rPr lang="en-US" dirty="0"/>
              <a:t>Lecture 1: Introduction to Computer Programming Course - CS1010</a:t>
            </a:r>
          </a:p>
        </p:txBody>
      </p:sp>
    </p:spTree>
    <p:extLst>
      <p:ext uri="{BB962C8B-B14F-4D97-AF65-F5344CB8AC3E}">
        <p14:creationId xmlns:p14="http://schemas.microsoft.com/office/powerpoint/2010/main" val="158526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8F1A3-211F-C04E-B384-110B1C5D0176}"/>
              </a:ext>
            </a:extLst>
          </p:cNvPr>
          <p:cNvSpPr>
            <a:spLocks noGrp="1"/>
          </p:cNvSpPr>
          <p:nvPr>
            <p:ph type="title"/>
          </p:nvPr>
        </p:nvSpPr>
        <p:spPr/>
        <p:txBody>
          <a:bodyPr/>
          <a:lstStyle/>
          <a:p>
            <a:r>
              <a:rPr lang="en-US" dirty="0"/>
              <a:t>Review</a:t>
            </a:r>
          </a:p>
        </p:txBody>
      </p:sp>
    </p:spTree>
    <p:extLst>
      <p:ext uri="{BB962C8B-B14F-4D97-AF65-F5344CB8AC3E}">
        <p14:creationId xmlns:p14="http://schemas.microsoft.com/office/powerpoint/2010/main" val="23061769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t>Computers Don’t Byte!</a:t>
            </a:r>
            <a:endParaRPr dirty="0"/>
          </a:p>
        </p:txBody>
      </p:sp>
    </p:spTree>
    <p:extLst>
      <p:ext uri="{BB962C8B-B14F-4D97-AF65-F5344CB8AC3E}">
        <p14:creationId xmlns:p14="http://schemas.microsoft.com/office/powerpoint/2010/main" val="3568645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16"/>
          <p:cNvSpPr txBox="1">
            <a:spLocks noGrp="1"/>
          </p:cNvSpPr>
          <p:nvPr>
            <p:ph type="title"/>
          </p:nvPr>
        </p:nvSpPr>
        <p:spPr>
          <a:xfrm>
            <a:off x="1303800" y="598575"/>
            <a:ext cx="3810000" cy="917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What is a computer?</a:t>
            </a:r>
            <a:endParaRPr/>
          </a:p>
        </p:txBody>
      </p:sp>
      <p:sp>
        <p:nvSpPr>
          <p:cNvPr id="294" name="Google Shape;294;p16"/>
          <p:cNvSpPr txBox="1">
            <a:spLocks noGrp="1"/>
          </p:cNvSpPr>
          <p:nvPr>
            <p:ph type="body" idx="1"/>
          </p:nvPr>
        </p:nvSpPr>
        <p:spPr>
          <a:xfrm>
            <a:off x="913725" y="1740600"/>
            <a:ext cx="3702000" cy="2221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Noun: “</a:t>
            </a:r>
            <a:r>
              <a:rPr lang="en" sz="1100">
                <a:solidFill>
                  <a:srgbClr val="222222"/>
                </a:solidFill>
                <a:highlight>
                  <a:srgbClr val="FFFFFF"/>
                </a:highlight>
                <a:latin typeface="Roboto"/>
                <a:ea typeface="Roboto"/>
                <a:cs typeface="Roboto"/>
                <a:sym typeface="Roboto"/>
              </a:rPr>
              <a:t>an electronic device for storing and processing data, typically in binary form, according to instructions given to it in a variable program.”</a:t>
            </a:r>
            <a:endParaRPr sz="1100">
              <a:solidFill>
                <a:srgbClr val="222222"/>
              </a:solidFill>
              <a:highlight>
                <a:srgbClr val="FFFFFF"/>
              </a:highlight>
              <a:latin typeface="Roboto"/>
              <a:ea typeface="Roboto"/>
              <a:cs typeface="Roboto"/>
              <a:sym typeface="Roboto"/>
            </a:endParaRPr>
          </a:p>
          <a:p>
            <a:pPr marL="0" lvl="0" indent="0" rtl="0">
              <a:spcBef>
                <a:spcPts val="1600"/>
              </a:spcBef>
              <a:spcAft>
                <a:spcPts val="0"/>
              </a:spcAft>
              <a:buNone/>
            </a:pPr>
            <a:r>
              <a:rPr lang="en" sz="1100">
                <a:solidFill>
                  <a:srgbClr val="222222"/>
                </a:solidFill>
                <a:highlight>
                  <a:srgbClr val="FFFFFF"/>
                </a:highlight>
                <a:latin typeface="Roboto"/>
                <a:ea typeface="Roboto"/>
                <a:cs typeface="Roboto"/>
                <a:sym typeface="Roboto"/>
              </a:rPr>
              <a:t>How many computers do you have on you at this given moment. </a:t>
            </a:r>
            <a:endParaRPr sz="1100">
              <a:solidFill>
                <a:srgbClr val="222222"/>
              </a:solidFill>
              <a:highlight>
                <a:srgbClr val="FFFFFF"/>
              </a:highlight>
              <a:latin typeface="Roboto"/>
              <a:ea typeface="Roboto"/>
              <a:cs typeface="Roboto"/>
              <a:sym typeface="Roboto"/>
            </a:endParaRPr>
          </a:p>
          <a:p>
            <a:pPr marL="457200" lvl="0" indent="-298450" rtl="0">
              <a:spcBef>
                <a:spcPts val="1600"/>
              </a:spcBef>
              <a:spcAft>
                <a:spcPts val="0"/>
              </a:spcAft>
              <a:buClr>
                <a:srgbClr val="222222"/>
              </a:buClr>
              <a:buSzPts val="1100"/>
              <a:buFont typeface="Roboto"/>
              <a:buChar char="-"/>
            </a:pPr>
            <a:r>
              <a:rPr lang="en" sz="1100">
                <a:solidFill>
                  <a:srgbClr val="222222"/>
                </a:solidFill>
                <a:highlight>
                  <a:srgbClr val="FFFFFF"/>
                </a:highlight>
                <a:latin typeface="Roboto"/>
                <a:ea typeface="Roboto"/>
                <a:cs typeface="Roboto"/>
                <a:sym typeface="Roboto"/>
              </a:rPr>
              <a:t>Laptop, Watch, Phone, Calculator</a:t>
            </a:r>
            <a:endParaRPr sz="1100">
              <a:solidFill>
                <a:srgbClr val="222222"/>
              </a:solidFill>
              <a:highlight>
                <a:srgbClr val="FFFFFF"/>
              </a:highlight>
              <a:latin typeface="Roboto"/>
              <a:ea typeface="Roboto"/>
              <a:cs typeface="Roboto"/>
              <a:sym typeface="Roboto"/>
            </a:endParaRPr>
          </a:p>
          <a:p>
            <a:pPr marL="0" lvl="0" indent="0" rtl="0">
              <a:spcBef>
                <a:spcPts val="1600"/>
              </a:spcBef>
              <a:spcAft>
                <a:spcPts val="1600"/>
              </a:spcAft>
              <a:buNone/>
            </a:pPr>
            <a:endParaRPr/>
          </a:p>
        </p:txBody>
      </p:sp>
      <p:pic>
        <p:nvPicPr>
          <p:cNvPr id="295" name="Google Shape;295;p16" descr="giphy (2).gif"/>
          <p:cNvPicPr preferRelativeResize="0"/>
          <p:nvPr/>
        </p:nvPicPr>
        <p:blipFill>
          <a:blip r:embed="rId3">
            <a:alphaModFix/>
          </a:blip>
          <a:stretch>
            <a:fillRect/>
          </a:stretch>
        </p:blipFill>
        <p:spPr>
          <a:xfrm>
            <a:off x="5076150" y="1181100"/>
            <a:ext cx="3810000" cy="2781300"/>
          </a:xfrm>
          <a:prstGeom prst="rect">
            <a:avLst/>
          </a:prstGeom>
          <a:noFill/>
          <a:ln>
            <a:noFill/>
          </a:ln>
        </p:spPr>
      </p:pic>
    </p:spTree>
    <p:extLst>
      <p:ext uri="{BB962C8B-B14F-4D97-AF65-F5344CB8AC3E}">
        <p14:creationId xmlns:p14="http://schemas.microsoft.com/office/powerpoint/2010/main" val="208382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91CE-4651-5D4E-8F1F-0232FB76E08B}"/>
              </a:ext>
            </a:extLst>
          </p:cNvPr>
          <p:cNvSpPr>
            <a:spLocks noGrp="1"/>
          </p:cNvSpPr>
          <p:nvPr>
            <p:ph type="title"/>
          </p:nvPr>
        </p:nvSpPr>
        <p:spPr/>
        <p:txBody>
          <a:bodyPr/>
          <a:lstStyle/>
          <a:p>
            <a:pPr>
              <a:defRPr/>
            </a:pPr>
            <a:r>
              <a:rPr lang="en-US" dirty="0">
                <a:solidFill>
                  <a:schemeClr val="accent1">
                    <a:satMod val="150000"/>
                  </a:schemeClr>
                </a:solidFill>
              </a:rPr>
              <a:t>Parts of a Computer System:</a:t>
            </a:r>
          </a:p>
        </p:txBody>
      </p:sp>
      <p:sp>
        <p:nvSpPr>
          <p:cNvPr id="10243" name="Content Placeholder 2">
            <a:extLst>
              <a:ext uri="{FF2B5EF4-FFF2-40B4-BE49-F238E27FC236}">
                <a16:creationId xmlns:a16="http://schemas.microsoft.com/office/drawing/2014/main" id="{2E1E6F1F-DE3C-894B-96B0-934D36634A71}"/>
              </a:ext>
            </a:extLst>
          </p:cNvPr>
          <p:cNvSpPr>
            <a:spLocks noGrp="1"/>
          </p:cNvSpPr>
          <p:nvPr>
            <p:ph idx="1"/>
          </p:nvPr>
        </p:nvSpPr>
        <p:spPr/>
        <p:txBody>
          <a:bodyPr/>
          <a:lstStyle/>
          <a:p>
            <a:pPr eaLnBrk="1" hangingPunct="1"/>
            <a:r>
              <a:rPr lang="en-US" altLang="en-US" sz="2400" dirty="0"/>
              <a:t>Hardware: Electronic Devices </a:t>
            </a:r>
          </a:p>
          <a:p>
            <a:pPr eaLnBrk="1" hangingPunct="1"/>
            <a:endParaRPr lang="en-US" altLang="en-US" sz="2400" dirty="0"/>
          </a:p>
          <a:p>
            <a:pPr eaLnBrk="1" hangingPunct="1"/>
            <a:endParaRPr lang="en-US" altLang="en-US" sz="2400" dirty="0"/>
          </a:p>
          <a:p>
            <a:pPr eaLnBrk="1" hangingPunct="1"/>
            <a:r>
              <a:rPr lang="en-US" altLang="en-US" sz="2400" dirty="0"/>
              <a:t>Software: Instructions and Computer Programs</a:t>
            </a:r>
          </a:p>
        </p:txBody>
      </p:sp>
    </p:spTree>
    <p:extLst>
      <p:ext uri="{BB962C8B-B14F-4D97-AF65-F5344CB8AC3E}">
        <p14:creationId xmlns:p14="http://schemas.microsoft.com/office/powerpoint/2010/main" val="4095472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18"/>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That’s great, but how does a computer use these components to “think”?</a:t>
            </a:r>
            <a:endParaRPr/>
          </a:p>
        </p:txBody>
      </p:sp>
      <p:pic>
        <p:nvPicPr>
          <p:cNvPr id="311" name="Google Shape;311;p18"/>
          <p:cNvPicPr preferRelativeResize="0"/>
          <p:nvPr/>
        </p:nvPicPr>
        <p:blipFill>
          <a:blip r:embed="rId3">
            <a:alphaModFix/>
          </a:blip>
          <a:stretch>
            <a:fillRect/>
          </a:stretch>
        </p:blipFill>
        <p:spPr>
          <a:xfrm>
            <a:off x="2286000" y="1435450"/>
            <a:ext cx="4572000" cy="2085975"/>
          </a:xfrm>
          <a:prstGeom prst="rect">
            <a:avLst/>
          </a:prstGeom>
          <a:noFill/>
          <a:ln>
            <a:noFill/>
          </a:ln>
        </p:spPr>
      </p:pic>
    </p:spTree>
    <p:extLst>
      <p:ext uri="{BB962C8B-B14F-4D97-AF65-F5344CB8AC3E}">
        <p14:creationId xmlns:p14="http://schemas.microsoft.com/office/powerpoint/2010/main" val="1139820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2EC41-2D34-F248-B01D-655C519ED6DA}"/>
              </a:ext>
            </a:extLst>
          </p:cNvPr>
          <p:cNvSpPr>
            <a:spLocks noGrp="1"/>
          </p:cNvSpPr>
          <p:nvPr>
            <p:ph type="title"/>
          </p:nvPr>
        </p:nvSpPr>
        <p:spPr/>
        <p:txBody>
          <a:bodyPr/>
          <a:lstStyle/>
          <a:p>
            <a:pPr>
              <a:defRPr/>
            </a:pPr>
            <a:r>
              <a:rPr lang="en-US" dirty="0">
                <a:solidFill>
                  <a:schemeClr val="accent1">
                    <a:satMod val="150000"/>
                  </a:schemeClr>
                </a:solidFill>
              </a:rPr>
              <a:t>Computer Language</a:t>
            </a:r>
          </a:p>
        </p:txBody>
      </p:sp>
      <p:sp>
        <p:nvSpPr>
          <p:cNvPr id="16387" name="Content Placeholder 2">
            <a:extLst>
              <a:ext uri="{FF2B5EF4-FFF2-40B4-BE49-F238E27FC236}">
                <a16:creationId xmlns:a16="http://schemas.microsoft.com/office/drawing/2014/main" id="{077CE982-8560-A44C-9D86-A3EDA44545BB}"/>
              </a:ext>
            </a:extLst>
          </p:cNvPr>
          <p:cNvSpPr>
            <a:spLocks noGrp="1"/>
          </p:cNvSpPr>
          <p:nvPr>
            <p:ph idx="1"/>
          </p:nvPr>
        </p:nvSpPr>
        <p:spPr>
          <a:xfrm>
            <a:off x="952901" y="1331119"/>
            <a:ext cx="6876649" cy="3469481"/>
          </a:xfrm>
        </p:spPr>
        <p:txBody>
          <a:bodyPr/>
          <a:lstStyle/>
          <a:p>
            <a:pPr eaLnBrk="1" hangingPunct="1"/>
            <a:r>
              <a:rPr lang="en-US" altLang="en-US" sz="2000" dirty="0"/>
              <a:t>Digital devices have two stable states, which are referred to as zero and one by convention</a:t>
            </a:r>
          </a:p>
          <a:p>
            <a:pPr eaLnBrk="1" hangingPunct="1"/>
            <a:endParaRPr lang="en-US" altLang="en-US" sz="2000" dirty="0" smtClean="0"/>
          </a:p>
          <a:p>
            <a:pPr eaLnBrk="1" hangingPunct="1"/>
            <a:r>
              <a:rPr lang="en-US" altLang="en-US" sz="2000" dirty="0" smtClean="0"/>
              <a:t>Binary </a:t>
            </a:r>
            <a:r>
              <a:rPr lang="en-US" altLang="en-US" sz="2000" dirty="0"/>
              <a:t>Language:  Data and instructions (numbers, characters, strings, etc.) are encoded as binary numbers - a series of bits (one or more bytes made up of zeros and ones)  </a:t>
            </a:r>
          </a:p>
        </p:txBody>
      </p:sp>
    </p:spTree>
    <p:extLst>
      <p:ext uri="{BB962C8B-B14F-4D97-AF65-F5344CB8AC3E}">
        <p14:creationId xmlns:p14="http://schemas.microsoft.com/office/powerpoint/2010/main" val="2490506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0E7BF-4523-5D42-B596-80C4D1CECBCA}"/>
              </a:ext>
            </a:extLst>
          </p:cNvPr>
          <p:cNvSpPr>
            <a:spLocks noGrp="1"/>
          </p:cNvSpPr>
          <p:nvPr>
            <p:ph type="title"/>
          </p:nvPr>
        </p:nvSpPr>
        <p:spPr/>
        <p:txBody>
          <a:bodyPr/>
          <a:lstStyle/>
          <a:p>
            <a:pPr>
              <a:defRPr/>
            </a:pPr>
            <a:r>
              <a:rPr lang="en-US" dirty="0">
                <a:solidFill>
                  <a:schemeClr val="accent1">
                    <a:satMod val="150000"/>
                  </a:schemeClr>
                </a:solidFill>
              </a:rPr>
              <a:t>Computer Language (cont.)</a:t>
            </a:r>
          </a:p>
        </p:txBody>
      </p:sp>
      <p:sp>
        <p:nvSpPr>
          <p:cNvPr id="17411" name="Content Placeholder 2">
            <a:extLst>
              <a:ext uri="{FF2B5EF4-FFF2-40B4-BE49-F238E27FC236}">
                <a16:creationId xmlns:a16="http://schemas.microsoft.com/office/drawing/2014/main" id="{33E3A456-D7C7-664E-8D4D-0D6A50E933E2}"/>
              </a:ext>
            </a:extLst>
          </p:cNvPr>
          <p:cNvSpPr>
            <a:spLocks noGrp="1"/>
          </p:cNvSpPr>
          <p:nvPr>
            <p:ph idx="1"/>
          </p:nvPr>
        </p:nvSpPr>
        <p:spPr/>
        <p:txBody>
          <a:bodyPr/>
          <a:lstStyle/>
          <a:p>
            <a:pPr eaLnBrk="1" hangingPunct="1"/>
            <a:r>
              <a:rPr lang="en-US" altLang="en-US" sz="1800" dirty="0"/>
              <a:t>Encoding and decoding of data into binary is performed automatically by the system based on the encoding scheme </a:t>
            </a:r>
          </a:p>
          <a:p>
            <a:pPr eaLnBrk="1" hangingPunct="1"/>
            <a:r>
              <a:rPr lang="en-US" altLang="en-US" sz="1800" dirty="0"/>
              <a:t>Encoding schemes</a:t>
            </a:r>
          </a:p>
          <a:p>
            <a:pPr lvl="1" eaLnBrk="1" hangingPunct="1"/>
            <a:r>
              <a:rPr lang="en-US" altLang="en-US" sz="1800" dirty="0"/>
              <a:t>Numeric Data:  Encoded as binary numbers</a:t>
            </a:r>
          </a:p>
          <a:p>
            <a:pPr lvl="1" eaLnBrk="1" hangingPunct="1"/>
            <a:r>
              <a:rPr lang="en-US" altLang="en-US" sz="1800" dirty="0"/>
              <a:t>Non-Numeric Data: Encoded as binary numbers using representative code</a:t>
            </a:r>
          </a:p>
          <a:p>
            <a:pPr lvl="2" eaLnBrk="1" hangingPunct="1"/>
            <a:r>
              <a:rPr lang="en-US" altLang="en-US" sz="1800" dirty="0"/>
              <a:t>ASCII – 1 byte per character</a:t>
            </a:r>
          </a:p>
          <a:p>
            <a:pPr lvl="2" eaLnBrk="1" hangingPunct="1"/>
            <a:r>
              <a:rPr lang="en-US" altLang="en-US" sz="1800" dirty="0"/>
              <a:t>Unicode – 2 bytes per character</a:t>
            </a:r>
          </a:p>
          <a:p>
            <a:pPr eaLnBrk="1" hangingPunct="1"/>
            <a:endParaRPr lang="en-US" altLang="en-US" dirty="0"/>
          </a:p>
          <a:p>
            <a:pPr eaLnBrk="1" hangingPunct="1"/>
            <a:endParaRPr lang="en-US" altLang="en-US" dirty="0"/>
          </a:p>
          <a:p>
            <a:pPr eaLnBrk="1" hangingPunct="1"/>
            <a:endParaRPr lang="en-US" altLang="en-US" dirty="0"/>
          </a:p>
        </p:txBody>
      </p:sp>
    </p:spTree>
    <p:extLst>
      <p:ext uri="{BB962C8B-B14F-4D97-AF65-F5344CB8AC3E}">
        <p14:creationId xmlns:p14="http://schemas.microsoft.com/office/powerpoint/2010/main" val="952086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7DF2F-2A77-7642-B783-632E4F0E3620}"/>
              </a:ext>
            </a:extLst>
          </p:cNvPr>
          <p:cNvSpPr>
            <a:spLocks noGrp="1"/>
          </p:cNvSpPr>
          <p:nvPr>
            <p:ph type="title"/>
          </p:nvPr>
        </p:nvSpPr>
        <p:spPr/>
        <p:txBody>
          <a:bodyPr/>
          <a:lstStyle/>
          <a:p>
            <a:pPr>
              <a:defRPr/>
            </a:pPr>
            <a:r>
              <a:rPr lang="en-US" dirty="0">
                <a:solidFill>
                  <a:schemeClr val="accent1">
                    <a:satMod val="150000"/>
                  </a:schemeClr>
                </a:solidFill>
              </a:rPr>
              <a:t>Programming Languages</a:t>
            </a:r>
          </a:p>
        </p:txBody>
      </p:sp>
      <p:sp>
        <p:nvSpPr>
          <p:cNvPr id="20483" name="Content Placeholder 2">
            <a:extLst>
              <a:ext uri="{FF2B5EF4-FFF2-40B4-BE49-F238E27FC236}">
                <a16:creationId xmlns:a16="http://schemas.microsoft.com/office/drawing/2014/main" id="{6815B29F-D4E3-F64C-8B04-E5DBF9478C44}"/>
              </a:ext>
            </a:extLst>
          </p:cNvPr>
          <p:cNvSpPr>
            <a:spLocks noGrp="1"/>
          </p:cNvSpPr>
          <p:nvPr>
            <p:ph idx="1"/>
          </p:nvPr>
        </p:nvSpPr>
        <p:spPr>
          <a:xfrm>
            <a:off x="1485900" y="1200150"/>
            <a:ext cx="6172200" cy="3600450"/>
          </a:xfrm>
        </p:spPr>
        <p:txBody>
          <a:bodyPr/>
          <a:lstStyle/>
          <a:p>
            <a:pPr eaLnBrk="1" hangingPunct="1"/>
            <a:r>
              <a:rPr lang="en-US" altLang="en-US" sz="1600" dirty="0"/>
              <a:t>Computers can not use human languages, and  programming in the binary language of computers is a very difficult, tedious process</a:t>
            </a:r>
          </a:p>
          <a:p>
            <a:pPr eaLnBrk="1" hangingPunct="1"/>
            <a:r>
              <a:rPr lang="en-US" altLang="en-US" sz="1600" dirty="0"/>
              <a:t>Therefore, most programs are written using a programming language and are converted to the binary language used by the computer</a:t>
            </a:r>
          </a:p>
          <a:p>
            <a:pPr eaLnBrk="1" hangingPunct="1"/>
            <a:r>
              <a:rPr lang="en-US" altLang="en-US" sz="1600" dirty="0"/>
              <a:t>Three major categories of prog languages:</a:t>
            </a:r>
          </a:p>
          <a:p>
            <a:pPr lvl="1" eaLnBrk="1" hangingPunct="1"/>
            <a:r>
              <a:rPr lang="en-US" altLang="en-US" sz="1600" dirty="0"/>
              <a:t>Machine Language </a:t>
            </a:r>
          </a:p>
          <a:p>
            <a:pPr lvl="1" eaLnBrk="1" hangingPunct="1"/>
            <a:r>
              <a:rPr lang="en-US" altLang="en-US" sz="1600" dirty="0"/>
              <a:t>Assembly Language</a:t>
            </a:r>
          </a:p>
          <a:p>
            <a:pPr lvl="1" eaLnBrk="1" hangingPunct="1"/>
            <a:r>
              <a:rPr lang="en-US" altLang="en-US" sz="1600" dirty="0"/>
              <a:t>High level Language </a:t>
            </a:r>
          </a:p>
          <a:p>
            <a:pPr eaLnBrk="1" hangingPunct="1"/>
            <a:endParaRPr lang="en-US" altLang="en-US" dirty="0"/>
          </a:p>
        </p:txBody>
      </p:sp>
    </p:spTree>
    <p:extLst>
      <p:ext uri="{BB962C8B-B14F-4D97-AF65-F5344CB8AC3E}">
        <p14:creationId xmlns:p14="http://schemas.microsoft.com/office/powerpoint/2010/main" val="2246483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7CE6B-26C2-8F4A-8357-C0B07BFACA6B}"/>
              </a:ext>
            </a:extLst>
          </p:cNvPr>
          <p:cNvSpPr>
            <a:spLocks noGrp="1"/>
          </p:cNvSpPr>
          <p:nvPr>
            <p:ph type="title"/>
          </p:nvPr>
        </p:nvSpPr>
        <p:spPr/>
        <p:txBody>
          <a:bodyPr>
            <a:normAutofit fontScale="90000"/>
          </a:bodyPr>
          <a:lstStyle/>
          <a:p>
            <a:pPr>
              <a:defRPr/>
            </a:pPr>
            <a:r>
              <a:rPr lang="en-US" dirty="0">
                <a:solidFill>
                  <a:schemeClr val="accent1">
                    <a:satMod val="150000"/>
                  </a:schemeClr>
                </a:solidFill>
              </a:rPr>
              <a:t/>
            </a:r>
            <a:br>
              <a:rPr lang="en-US" dirty="0">
                <a:solidFill>
                  <a:schemeClr val="accent1">
                    <a:satMod val="150000"/>
                  </a:schemeClr>
                </a:solidFill>
              </a:rPr>
            </a:br>
            <a:r>
              <a:rPr lang="en-US" sz="3675" dirty="0">
                <a:solidFill>
                  <a:schemeClr val="accent1">
                    <a:satMod val="150000"/>
                  </a:schemeClr>
                </a:solidFill>
              </a:rPr>
              <a:t>High Level Languages</a:t>
            </a:r>
            <a:r>
              <a:rPr lang="en-US" dirty="0">
                <a:solidFill>
                  <a:schemeClr val="accent1">
                    <a:satMod val="150000"/>
                  </a:schemeClr>
                </a:solidFill>
              </a:rPr>
              <a:t/>
            </a:r>
            <a:br>
              <a:rPr lang="en-US" dirty="0">
                <a:solidFill>
                  <a:schemeClr val="accent1">
                    <a:satMod val="150000"/>
                  </a:schemeClr>
                </a:solidFill>
              </a:rPr>
            </a:br>
            <a:endParaRPr lang="en-US" dirty="0">
              <a:solidFill>
                <a:schemeClr val="accent1">
                  <a:satMod val="150000"/>
                </a:schemeClr>
              </a:solidFill>
            </a:endParaRPr>
          </a:p>
        </p:txBody>
      </p:sp>
      <p:sp>
        <p:nvSpPr>
          <p:cNvPr id="23555" name="Content Placeholder 2">
            <a:extLst>
              <a:ext uri="{FF2B5EF4-FFF2-40B4-BE49-F238E27FC236}">
                <a16:creationId xmlns:a16="http://schemas.microsoft.com/office/drawing/2014/main" id="{215D32C2-2E80-8B41-AC7C-91BD35654B26}"/>
              </a:ext>
            </a:extLst>
          </p:cNvPr>
          <p:cNvSpPr>
            <a:spLocks noGrp="1"/>
          </p:cNvSpPr>
          <p:nvPr>
            <p:ph idx="1"/>
          </p:nvPr>
        </p:nvSpPr>
        <p:spPr/>
        <p:txBody>
          <a:bodyPr/>
          <a:lstStyle/>
          <a:p>
            <a:pPr eaLnBrk="1" hangingPunct="1"/>
            <a:r>
              <a:rPr lang="en-US" altLang="en-US" sz="2000" dirty="0"/>
              <a:t>English-like and easy to learn and program</a:t>
            </a:r>
          </a:p>
          <a:p>
            <a:pPr eaLnBrk="1" hangingPunct="1"/>
            <a:r>
              <a:rPr lang="en-US" altLang="en-US" sz="2000" dirty="0"/>
              <a:t>Common mathematical notation</a:t>
            </a:r>
          </a:p>
          <a:p>
            <a:pPr lvl="1" eaLnBrk="1" hangingPunct="1"/>
            <a:r>
              <a:rPr lang="en-US" altLang="en-US" sz="2000" dirty="0"/>
              <a:t>Total Cost = Price + Tax;</a:t>
            </a:r>
          </a:p>
          <a:p>
            <a:pPr lvl="1" eaLnBrk="1" hangingPunct="1"/>
            <a:r>
              <a:rPr lang="en-US" altLang="en-US" sz="2000" dirty="0"/>
              <a:t>area = 5 * 5 * 3.1415;</a:t>
            </a:r>
          </a:p>
          <a:p>
            <a:pPr eaLnBrk="1" hangingPunct="1"/>
            <a:r>
              <a:rPr lang="en-US" altLang="en-US" sz="2000" dirty="0"/>
              <a:t>Java, C, C++, VISUAL BASIC, Python</a:t>
            </a:r>
            <a:endParaRPr lang="en-US" altLang="en-US" dirty="0"/>
          </a:p>
        </p:txBody>
      </p:sp>
    </p:spTree>
    <p:extLst>
      <p:ext uri="{BB962C8B-B14F-4D97-AF65-F5344CB8AC3E}">
        <p14:creationId xmlns:p14="http://schemas.microsoft.com/office/powerpoint/2010/main" val="16177626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1026">
            <a:extLst>
              <a:ext uri="{FF2B5EF4-FFF2-40B4-BE49-F238E27FC236}">
                <a16:creationId xmlns:a16="http://schemas.microsoft.com/office/drawing/2014/main" id="{8EB4FE22-483A-C743-84DD-F9807167C9E7}"/>
              </a:ext>
            </a:extLst>
          </p:cNvPr>
          <p:cNvSpPr>
            <a:spLocks noGrp="1" noChangeArrowheads="1"/>
          </p:cNvSpPr>
          <p:nvPr>
            <p:ph type="title"/>
          </p:nvPr>
        </p:nvSpPr>
        <p:spPr>
          <a:xfrm>
            <a:off x="1657350" y="189466"/>
            <a:ext cx="6172200" cy="857250"/>
          </a:xfrm>
        </p:spPr>
        <p:txBody>
          <a:bodyPr/>
          <a:lstStyle/>
          <a:p>
            <a:pPr eaLnBrk="1" hangingPunct="1">
              <a:defRPr/>
            </a:pPr>
            <a:r>
              <a:rPr lang="en-US" dirty="0">
                <a:solidFill>
                  <a:schemeClr val="accent1"/>
                </a:solidFill>
              </a:rPr>
              <a:t>Compiling Source Code</a:t>
            </a:r>
          </a:p>
        </p:txBody>
      </p:sp>
      <p:sp>
        <p:nvSpPr>
          <p:cNvPr id="1028" name="Rectangle 1027">
            <a:extLst>
              <a:ext uri="{FF2B5EF4-FFF2-40B4-BE49-F238E27FC236}">
                <a16:creationId xmlns:a16="http://schemas.microsoft.com/office/drawing/2014/main" id="{06431257-6339-8545-B375-010BDCD648E8}"/>
              </a:ext>
            </a:extLst>
          </p:cNvPr>
          <p:cNvSpPr>
            <a:spLocks noGrp="1" noChangeArrowheads="1"/>
          </p:cNvSpPr>
          <p:nvPr>
            <p:ph idx="1"/>
          </p:nvPr>
        </p:nvSpPr>
        <p:spPr>
          <a:xfrm>
            <a:off x="1314450" y="1257300"/>
            <a:ext cx="6515100" cy="3028950"/>
          </a:xfrm>
        </p:spPr>
        <p:txBody>
          <a:bodyPr/>
          <a:lstStyle/>
          <a:p>
            <a:pPr marL="0" indent="0">
              <a:buNone/>
            </a:pPr>
            <a:r>
              <a:rPr lang="en-US" altLang="en-US" sz="2100">
                <a:cs typeface="Times New Roman" panose="02020603050405020304" pitchFamily="18" charset="0"/>
              </a:rPr>
              <a:t>A program written in a high-level language is called a s</a:t>
            </a:r>
            <a:r>
              <a:rPr lang="en-US" altLang="en-US" sz="2100" i="1">
                <a:cs typeface="Times New Roman" panose="02020603050405020304" pitchFamily="18" charset="0"/>
              </a:rPr>
              <a:t>ource program (or source code)</a:t>
            </a:r>
            <a:r>
              <a:rPr lang="en-US" altLang="en-US" sz="2100">
                <a:cs typeface="Times New Roman" panose="02020603050405020304" pitchFamily="18" charset="0"/>
              </a:rPr>
              <a:t>. Since a computer cannot understand a source program. Program called a </a:t>
            </a:r>
            <a:r>
              <a:rPr lang="en-US" altLang="en-US" sz="2100" i="1">
                <a:cs typeface="Times New Roman" panose="02020603050405020304" pitchFamily="18" charset="0"/>
              </a:rPr>
              <a:t>compiler</a:t>
            </a:r>
            <a:r>
              <a:rPr lang="en-US" altLang="en-US" sz="2100">
                <a:cs typeface="Times New Roman" panose="02020603050405020304" pitchFamily="18" charset="0"/>
              </a:rPr>
              <a:t> is used to translate the source program into a machine language program called an </a:t>
            </a:r>
            <a:r>
              <a:rPr lang="en-US" altLang="en-US" sz="2100" i="1">
                <a:cs typeface="Times New Roman" panose="02020603050405020304" pitchFamily="18" charset="0"/>
              </a:rPr>
              <a:t>object program</a:t>
            </a:r>
            <a:r>
              <a:rPr lang="en-US" altLang="en-US" sz="2100">
                <a:cs typeface="Times New Roman" panose="02020603050405020304" pitchFamily="18" charset="0"/>
              </a:rPr>
              <a:t>. The object program is often then linked with other supporting library code before the object can be executed on the machine.</a:t>
            </a:r>
            <a:endParaRPr lang="en-US" altLang="en-US" sz="2100"/>
          </a:p>
        </p:txBody>
      </p:sp>
      <p:sp>
        <p:nvSpPr>
          <p:cNvPr id="6" name="Slide Number Placeholder 4">
            <a:extLst>
              <a:ext uri="{FF2B5EF4-FFF2-40B4-BE49-F238E27FC236}">
                <a16:creationId xmlns:a16="http://schemas.microsoft.com/office/drawing/2014/main" id="{B25116B7-45D0-A54C-BD66-7656E3612CDA}"/>
              </a:ext>
            </a:extLst>
          </p:cNvPr>
          <p:cNvSpPr>
            <a:spLocks noGrp="1"/>
          </p:cNvSpPr>
          <p:nvPr>
            <p:ph type="sldNum" sz="quarter" idx="12"/>
          </p:nvPr>
        </p:nvSpPr>
        <p:spPr>
          <a:xfrm>
            <a:off x="3123010" y="4857750"/>
            <a:ext cx="4131469" cy="205979"/>
          </a:xfrm>
        </p:spPr>
        <p:txBody>
          <a:bodyPr spcFirstLastPara="1" wrap="square" lIns="34290" tIns="91425" rIns="34290" bIns="91425" anchor="ctr" anchorCtr="0">
            <a:noAutofit/>
          </a:bodyPr>
          <a:lstStyle>
            <a:lvl1pPr>
              <a:defRPr>
                <a:solidFill>
                  <a:schemeClr val="tx1"/>
                </a:solidFill>
                <a:latin typeface="Arial" panose="020B0604020202020204" pitchFamily="34" charset="0"/>
              </a:defRPr>
            </a:lvl1pPr>
            <a:lvl2pPr marL="557213" indent="-214313">
              <a:defRPr>
                <a:solidFill>
                  <a:schemeClr val="tx1"/>
                </a:solidFill>
                <a:latin typeface="Arial" panose="020B0604020202020204" pitchFamily="34" charset="0"/>
              </a:defRPr>
            </a:lvl2pPr>
            <a:lvl3pPr marL="857250" indent="-171450">
              <a:defRPr>
                <a:solidFill>
                  <a:schemeClr val="tx1"/>
                </a:solidFill>
                <a:latin typeface="Arial" panose="020B0604020202020204" pitchFamily="34" charset="0"/>
              </a:defRPr>
            </a:lvl3pPr>
            <a:lvl4pPr marL="1200150" indent="-171450">
              <a:defRPr>
                <a:solidFill>
                  <a:schemeClr val="tx1"/>
                </a:solidFill>
                <a:latin typeface="Arial" panose="020B0604020202020204" pitchFamily="34" charset="0"/>
              </a:defRPr>
            </a:lvl4pPr>
            <a:lvl5pPr marL="1543050" indent="-171450">
              <a:defRPr>
                <a:solidFill>
                  <a:schemeClr val="tx1"/>
                </a:solidFill>
                <a:latin typeface="Arial" panose="020B0604020202020204" pitchFamily="34" charset="0"/>
              </a:defRPr>
            </a:lvl5pPr>
            <a:lvl6pPr marL="1885950" indent="-171450" eaLnBrk="0" fontAlgn="base" hangingPunct="0">
              <a:spcBef>
                <a:spcPct val="0"/>
              </a:spcBef>
              <a:spcAft>
                <a:spcPct val="0"/>
              </a:spcAft>
              <a:defRPr>
                <a:solidFill>
                  <a:schemeClr val="tx1"/>
                </a:solidFill>
                <a:latin typeface="Arial" panose="020B0604020202020204" pitchFamily="34" charset="0"/>
              </a:defRPr>
            </a:lvl6pPr>
            <a:lvl7pPr marL="2228850" indent="-171450" eaLnBrk="0" fontAlgn="base" hangingPunct="0">
              <a:spcBef>
                <a:spcPct val="0"/>
              </a:spcBef>
              <a:spcAft>
                <a:spcPct val="0"/>
              </a:spcAft>
              <a:defRPr>
                <a:solidFill>
                  <a:schemeClr val="tx1"/>
                </a:solidFill>
                <a:latin typeface="Arial" panose="020B0604020202020204" pitchFamily="34" charset="0"/>
              </a:defRPr>
            </a:lvl7pPr>
            <a:lvl8pPr marL="2571750" indent="-171450" eaLnBrk="0" fontAlgn="base" hangingPunct="0">
              <a:spcBef>
                <a:spcPct val="0"/>
              </a:spcBef>
              <a:spcAft>
                <a:spcPct val="0"/>
              </a:spcAft>
              <a:defRPr>
                <a:solidFill>
                  <a:schemeClr val="tx1"/>
                </a:solidFill>
                <a:latin typeface="Arial" panose="020B0604020202020204" pitchFamily="34" charset="0"/>
              </a:defRPr>
            </a:lvl8pPr>
            <a:lvl9pPr marL="2914650" indent="-171450" eaLnBrk="0" fontAlgn="base" hangingPunct="0">
              <a:spcBef>
                <a:spcPct val="0"/>
              </a:spcBef>
              <a:spcAft>
                <a:spcPct val="0"/>
              </a:spcAft>
              <a:defRPr>
                <a:solidFill>
                  <a:schemeClr val="tx1"/>
                </a:solidFill>
                <a:latin typeface="Arial" panose="020B0604020202020204" pitchFamily="34" charset="0"/>
              </a:defRPr>
            </a:lvl9pPr>
          </a:lstStyle>
          <a:p>
            <a:pPr algn="l"/>
            <a:fld id="{D5B231D0-07B8-4A43-A4D0-3CBB9CE66689}" type="slidenum">
              <a:rPr lang="en-US" altLang="en-US">
                <a:solidFill>
                  <a:srgbClr val="3F3F3F"/>
                </a:solidFill>
              </a:rPr>
              <a:pPr algn="l"/>
              <a:t>19</a:t>
            </a:fld>
            <a:endParaRPr lang="en-US" altLang="en-US">
              <a:solidFill>
                <a:srgbClr val="3F3F3F"/>
              </a:solidFill>
            </a:endParaRPr>
          </a:p>
        </p:txBody>
      </p:sp>
      <p:sp>
        <p:nvSpPr>
          <p:cNvPr id="1030" name="Rectangle 1029">
            <a:extLst>
              <a:ext uri="{FF2B5EF4-FFF2-40B4-BE49-F238E27FC236}">
                <a16:creationId xmlns:a16="http://schemas.microsoft.com/office/drawing/2014/main" id="{1A688478-845C-4647-A081-4456C3936B03}"/>
              </a:ext>
            </a:extLst>
          </p:cNvPr>
          <p:cNvSpPr>
            <a:spLocks noChangeArrowheads="1"/>
          </p:cNvSpPr>
          <p:nvPr/>
        </p:nvSpPr>
        <p:spPr bwMode="auto">
          <a:xfrm>
            <a:off x="2821781" y="2353866"/>
            <a:ext cx="68580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endParaRPr lang="en-US" altLang="en-US" sz="1050"/>
          </a:p>
        </p:txBody>
      </p:sp>
      <p:graphicFrame>
        <p:nvGraphicFramePr>
          <p:cNvPr id="1026" name="Object 2">
            <a:extLst>
              <a:ext uri="{FF2B5EF4-FFF2-40B4-BE49-F238E27FC236}">
                <a16:creationId xmlns:a16="http://schemas.microsoft.com/office/drawing/2014/main" id="{08AA49DC-6AB5-7043-AAD1-694229A7A76B}"/>
              </a:ext>
            </a:extLst>
          </p:cNvPr>
          <p:cNvGraphicFramePr>
            <a:graphicFrameLocks noChangeAspect="1"/>
          </p:cNvGraphicFramePr>
          <p:nvPr/>
        </p:nvGraphicFramePr>
        <p:xfrm>
          <a:off x="1143000" y="3886200"/>
          <a:ext cx="6858000" cy="853679"/>
        </p:xfrm>
        <a:graphic>
          <a:graphicData uri="http://schemas.openxmlformats.org/presentationml/2006/ole">
            <mc:AlternateContent xmlns:mc="http://schemas.openxmlformats.org/markup-compatibility/2006">
              <mc:Choice xmlns:v="urn:schemas-microsoft-com:vml" Requires="v">
                <p:oleObj spid="_x0000_s32841" r:id="rId4" imgW="28016200" imgH="3505200" progId="Word.Picture.8">
                  <p:embed/>
                </p:oleObj>
              </mc:Choice>
              <mc:Fallback>
                <p:oleObj r:id="rId4" imgW="28016200" imgH="3505200" progId="Word.Picture.8">
                  <p:embed/>
                  <p:pic>
                    <p:nvPicPr>
                      <p:cNvPr id="1026" name="Object 2">
                        <a:extLst>
                          <a:ext uri="{FF2B5EF4-FFF2-40B4-BE49-F238E27FC236}">
                            <a16:creationId xmlns:a16="http://schemas.microsoft.com/office/drawing/2014/main" id="{08AA49DC-6AB5-7043-AAD1-694229A7A7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3000" y="3886200"/>
                        <a:ext cx="6858000" cy="853679"/>
                      </a:xfrm>
                      <a:prstGeom prst="rect">
                        <a:avLst/>
                      </a:prstGeom>
                      <a:solidFill>
                        <a:schemeClr val="tx1"/>
                      </a:solidFill>
                    </p:spPr>
                  </p:pic>
                </p:oleObj>
              </mc:Fallback>
            </mc:AlternateContent>
          </a:graphicData>
        </a:graphic>
      </p:graphicFrame>
    </p:spTree>
    <p:extLst>
      <p:ext uri="{BB962C8B-B14F-4D97-AF65-F5344CB8AC3E}">
        <p14:creationId xmlns:p14="http://schemas.microsoft.com/office/powerpoint/2010/main" val="81043379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171A2-0778-A040-A626-BB719C944D45}"/>
              </a:ext>
            </a:extLst>
          </p:cNvPr>
          <p:cNvSpPr>
            <a:spLocks noGrp="1"/>
          </p:cNvSpPr>
          <p:nvPr>
            <p:ph type="title"/>
          </p:nvPr>
        </p:nvSpPr>
        <p:spPr>
          <a:xfrm>
            <a:off x="1303800" y="598575"/>
            <a:ext cx="7030500" cy="681584"/>
          </a:xfrm>
        </p:spPr>
        <p:txBody>
          <a:bodyPr/>
          <a:lstStyle/>
          <a:p>
            <a:r>
              <a:rPr lang="en-US" dirty="0"/>
              <a:t>Welcome to CS1010!</a:t>
            </a:r>
          </a:p>
        </p:txBody>
      </p:sp>
      <p:sp>
        <p:nvSpPr>
          <p:cNvPr id="3" name="Text Placeholder 2">
            <a:extLst>
              <a:ext uri="{FF2B5EF4-FFF2-40B4-BE49-F238E27FC236}">
                <a16:creationId xmlns:a16="http://schemas.microsoft.com/office/drawing/2014/main" id="{7AC19D26-A39F-6249-9E9E-A31860639308}"/>
              </a:ext>
            </a:extLst>
          </p:cNvPr>
          <p:cNvSpPr>
            <a:spLocks noGrp="1"/>
          </p:cNvSpPr>
          <p:nvPr>
            <p:ph type="body" idx="1"/>
          </p:nvPr>
        </p:nvSpPr>
        <p:spPr>
          <a:xfrm>
            <a:off x="809700" y="1395663"/>
            <a:ext cx="7524600" cy="3339966"/>
          </a:xfrm>
        </p:spPr>
        <p:txBody>
          <a:bodyPr/>
          <a:lstStyle/>
          <a:p>
            <a:r>
              <a:rPr lang="en-US" b="1" dirty="0"/>
              <a:t>Meet the Instructor(s)</a:t>
            </a:r>
            <a:r>
              <a:rPr lang="en-US" dirty="0"/>
              <a:t>:</a:t>
            </a:r>
          </a:p>
          <a:p>
            <a:endParaRPr lang="en-US" dirty="0"/>
          </a:p>
          <a:p>
            <a:endParaRPr lang="en-US" dirty="0"/>
          </a:p>
        </p:txBody>
      </p:sp>
      <p:graphicFrame>
        <p:nvGraphicFramePr>
          <p:cNvPr id="5" name="Table 4">
            <a:extLst>
              <a:ext uri="{FF2B5EF4-FFF2-40B4-BE49-F238E27FC236}">
                <a16:creationId xmlns:a16="http://schemas.microsoft.com/office/drawing/2014/main" id="{9DF20B77-C4D9-4648-ABDD-D23ACFD8895C}"/>
              </a:ext>
            </a:extLst>
          </p:cNvPr>
          <p:cNvGraphicFramePr>
            <a:graphicFrameLocks noGrp="1"/>
          </p:cNvGraphicFramePr>
          <p:nvPr>
            <p:extLst>
              <p:ext uri="{D42A27DB-BD31-4B8C-83A1-F6EECF244321}">
                <p14:modId xmlns:p14="http://schemas.microsoft.com/office/powerpoint/2010/main" val="2598734986"/>
              </p:ext>
            </p:extLst>
          </p:nvPr>
        </p:nvGraphicFramePr>
        <p:xfrm>
          <a:off x="1164657" y="1777538"/>
          <a:ext cx="6366343" cy="2639151"/>
        </p:xfrm>
        <a:graphic>
          <a:graphicData uri="http://schemas.openxmlformats.org/drawingml/2006/table">
            <a:tbl>
              <a:tblPr firstRow="1" firstCol="1" bandRow="1"/>
              <a:tblGrid>
                <a:gridCol w="3244452">
                  <a:extLst>
                    <a:ext uri="{9D8B030D-6E8A-4147-A177-3AD203B41FA5}">
                      <a16:colId xmlns:a16="http://schemas.microsoft.com/office/drawing/2014/main" val="885843981"/>
                    </a:ext>
                  </a:extLst>
                </a:gridCol>
                <a:gridCol w="3121891">
                  <a:extLst>
                    <a:ext uri="{9D8B030D-6E8A-4147-A177-3AD203B41FA5}">
                      <a16:colId xmlns:a16="http://schemas.microsoft.com/office/drawing/2014/main" val="1968041313"/>
                    </a:ext>
                  </a:extLst>
                </a:gridCol>
              </a:tblGrid>
              <a:tr h="203436">
                <a:tc>
                  <a:txBody>
                    <a:bodyPr/>
                    <a:lstStyle/>
                    <a:p>
                      <a:pPr marL="0" marR="0">
                        <a:spcBef>
                          <a:spcPts val="0"/>
                        </a:spcBef>
                        <a:spcAft>
                          <a:spcPts val="0"/>
                        </a:spcAft>
                      </a:pPr>
                      <a:r>
                        <a:rPr lang="en-US" sz="1200" b="1"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Course Instructor</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Dr. Uzma Mushtaque, PhD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mushtu@rpi.edu</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1199533"/>
                  </a:ext>
                </a:extLst>
              </a:tr>
              <a:tr h="203436">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Office Location: Amos Eaton 111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3146023"/>
                  </a:ext>
                </a:extLst>
              </a:tr>
              <a:tr h="808227">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Office Hours: </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Tuesday: 12:00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p</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m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to </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1:30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pm</a:t>
                      </a:r>
                    </a:p>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Friday: 12:00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p</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m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to </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1:30 </a:t>
                      </a: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pm</a:t>
                      </a:r>
                    </a:p>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Or by appointment.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139199"/>
                  </a:ext>
                </a:extLst>
              </a:tr>
              <a:tr h="203436">
                <a:tc>
                  <a:txBody>
                    <a:bodyPr/>
                    <a:lstStyle/>
                    <a:p>
                      <a:pPr marL="0" marR="0">
                        <a:spcBef>
                          <a:spcPts val="0"/>
                        </a:spcBef>
                        <a:spcAft>
                          <a:spcPts val="0"/>
                        </a:spcAft>
                      </a:pPr>
                      <a:r>
                        <a:rPr lang="en-US" sz="1200" b="1"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Course (Teaching </a:t>
                      </a:r>
                      <a:r>
                        <a:rPr lang="en-US" sz="1200" b="1"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Assistant)TA</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Jessup </a:t>
                      </a:r>
                      <a:r>
                        <a:rPr lang="en-US" sz="1200" dirty="0" err="1"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Barrueco</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marL="0" marR="0">
                        <a:spcBef>
                          <a:spcPts val="0"/>
                        </a:spcBef>
                        <a:spcAft>
                          <a:spcPts val="0"/>
                        </a:spcAft>
                      </a:pPr>
                      <a:r>
                        <a:rPr lang="en-US" sz="120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barruj@rpi.edu</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235408438"/>
                  </a:ext>
                </a:extLst>
              </a:tr>
              <a:tr h="203436">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Office Location: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r>
                        <a:rPr lang="en-US" sz="1200" dirty="0" err="1"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Lally</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lab</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66512640"/>
                  </a:ext>
                </a:extLst>
              </a:tr>
              <a:tr h="203436">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Office Hours: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Wednesday 3-4pm</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0756094"/>
                  </a:ext>
                </a:extLst>
              </a:tr>
              <a:tr h="203436">
                <a:tc>
                  <a:txBody>
                    <a:bodyPr/>
                    <a:lstStyle/>
                    <a:p>
                      <a:pPr marL="0" marR="0">
                        <a:spcBef>
                          <a:spcPts val="0"/>
                        </a:spcBef>
                        <a:spcAft>
                          <a:spcPts val="0"/>
                        </a:spcAft>
                      </a:pPr>
                      <a:r>
                        <a:rPr lang="en-US" sz="1200" b="1"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Course Mentors:</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438658"/>
                  </a:ext>
                </a:extLst>
              </a:tr>
              <a:tr h="203436">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Shreya </a:t>
                      </a:r>
                      <a:r>
                        <a:rPr lang="en-US" sz="1200" dirty="0" err="1"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Barua</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baruas@rpi.edu</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8068636"/>
                  </a:ext>
                </a:extLst>
              </a:tr>
              <a:tr h="203436">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William </a:t>
                      </a:r>
                      <a:r>
                        <a:rPr lang="en-US" sz="1200" dirty="0" err="1"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Asai</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asaiw@rpi.edu</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8725387"/>
                  </a:ext>
                </a:extLst>
              </a:tr>
              <a:tr h="203436">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Patrick Berne</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spcBef>
                          <a:spcPts val="0"/>
                        </a:spcBef>
                        <a:spcAft>
                          <a:spcPts val="0"/>
                        </a:spcAft>
                      </a:pPr>
                      <a:r>
                        <a:rPr lang="en-US" sz="1200" dirty="0" smtClean="0">
                          <a:solidFill>
                            <a:srgbClr val="002060"/>
                          </a:solidFill>
                          <a:effectLst/>
                          <a:latin typeface="Calibri" panose="020F0502020204030204" pitchFamily="34" charset="0"/>
                          <a:ea typeface="Calibri" panose="020F0502020204030204" pitchFamily="34" charset="0"/>
                          <a:cs typeface="Times New Roman" panose="02020603050405020304" pitchFamily="18" charset="0"/>
                        </a:rPr>
                        <a:t>bernep@rpi.edu</a:t>
                      </a:r>
                      <a:endParaRPr lang="en-US" sz="1200" dirty="0">
                        <a:solidFill>
                          <a:srgbClr val="00206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7774790"/>
                  </a:ext>
                </a:extLst>
              </a:tr>
            </a:tbl>
          </a:graphicData>
        </a:graphic>
      </p:graphicFrame>
    </p:spTree>
    <p:extLst>
      <p:ext uri="{BB962C8B-B14F-4D97-AF65-F5344CB8AC3E}">
        <p14:creationId xmlns:p14="http://schemas.microsoft.com/office/powerpoint/2010/main" val="4053148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676C4-B4F7-CB45-BA79-E41981065166}"/>
              </a:ext>
            </a:extLst>
          </p:cNvPr>
          <p:cNvSpPr>
            <a:spLocks noGrp="1"/>
          </p:cNvSpPr>
          <p:nvPr>
            <p:ph type="title"/>
          </p:nvPr>
        </p:nvSpPr>
        <p:spPr/>
        <p:txBody>
          <a:bodyPr/>
          <a:lstStyle/>
          <a:p>
            <a:pPr>
              <a:defRPr/>
            </a:pPr>
            <a:r>
              <a:rPr lang="en-US" dirty="0">
                <a:solidFill>
                  <a:schemeClr val="accent1">
                    <a:satMod val="150000"/>
                  </a:schemeClr>
                </a:solidFill>
              </a:rPr>
              <a:t>Programming</a:t>
            </a:r>
          </a:p>
        </p:txBody>
      </p:sp>
      <p:sp>
        <p:nvSpPr>
          <p:cNvPr id="3" name="Content Placeholder 2">
            <a:extLst>
              <a:ext uri="{FF2B5EF4-FFF2-40B4-BE49-F238E27FC236}">
                <a16:creationId xmlns:a16="http://schemas.microsoft.com/office/drawing/2014/main" id="{CCE6741A-712B-2944-A180-6DF1D9AFD7D2}"/>
              </a:ext>
            </a:extLst>
          </p:cNvPr>
          <p:cNvSpPr>
            <a:spLocks noGrp="1"/>
          </p:cNvSpPr>
          <p:nvPr>
            <p:ph idx="1"/>
          </p:nvPr>
        </p:nvSpPr>
        <p:spPr/>
        <p:txBody>
          <a:bodyPr rtlCol="0">
            <a:normAutofit/>
          </a:bodyPr>
          <a:lstStyle/>
          <a:p>
            <a:pPr marL="329184" indent="-240030">
              <a:buFont typeface="Wingdings 2"/>
              <a:buChar char=""/>
              <a:defRPr/>
            </a:pPr>
            <a:r>
              <a:rPr lang="en-US" sz="1800" dirty="0"/>
              <a:t>Programming – the creation of an ordered set of instructions to solve a problem with a computer.</a:t>
            </a:r>
          </a:p>
          <a:p>
            <a:pPr marL="329184" indent="-240030">
              <a:buFont typeface="Wingdings 2"/>
              <a:buChar char=""/>
              <a:defRPr/>
            </a:pPr>
            <a:endParaRPr lang="en-US" sz="1800" dirty="0"/>
          </a:p>
          <a:p>
            <a:pPr marL="329184" indent="-240030">
              <a:buFont typeface="Wingdings 2"/>
              <a:buChar char=""/>
              <a:defRPr/>
            </a:pPr>
            <a:r>
              <a:rPr lang="en-US" sz="1800" dirty="0"/>
              <a:t>Different programs will just use these instructions in different orders and combinations.</a:t>
            </a:r>
          </a:p>
          <a:p>
            <a:pPr marL="329184" indent="-240030">
              <a:buFont typeface="Wingdings 2"/>
              <a:buChar char=""/>
              <a:defRPr/>
            </a:pPr>
            <a:endParaRPr lang="en-US" sz="1800" dirty="0"/>
          </a:p>
          <a:p>
            <a:pPr marL="329184" indent="-240030">
              <a:buFont typeface="Wingdings 2"/>
              <a:buChar char=""/>
              <a:defRPr/>
            </a:pPr>
            <a:r>
              <a:rPr lang="en-US" sz="1800" dirty="0"/>
              <a:t>The most valuable part of learning to program is learning how to think about arranging the sequence of instructions to solve the problem or carry out the task</a:t>
            </a:r>
          </a:p>
        </p:txBody>
      </p:sp>
    </p:spTree>
    <p:extLst>
      <p:ext uri="{BB962C8B-B14F-4D97-AF65-F5344CB8AC3E}">
        <p14:creationId xmlns:p14="http://schemas.microsoft.com/office/powerpoint/2010/main" val="1451217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8F3CBFEB-CC8E-254D-9E07-726E8CEFFB84}"/>
              </a:ext>
            </a:extLst>
          </p:cNvPr>
          <p:cNvSpPr>
            <a:spLocks noGrp="1" noChangeArrowheads="1"/>
          </p:cNvSpPr>
          <p:nvPr>
            <p:ph type="title"/>
          </p:nvPr>
        </p:nvSpPr>
        <p:spPr/>
        <p:txBody>
          <a:bodyPr>
            <a:normAutofit fontScale="90000"/>
          </a:bodyPr>
          <a:lstStyle/>
          <a:p>
            <a:pPr>
              <a:defRPr/>
            </a:pPr>
            <a:r>
              <a:rPr lang="en-US" sz="3000" dirty="0">
                <a:solidFill>
                  <a:schemeClr val="accent1">
                    <a:satMod val="150000"/>
                  </a:schemeClr>
                </a:solidFill>
              </a:rPr>
              <a:t>Programming Fundamentals:  Putting the Instructions Together </a:t>
            </a:r>
          </a:p>
        </p:txBody>
      </p:sp>
      <p:sp>
        <p:nvSpPr>
          <p:cNvPr id="36867" name="Rectangle 3">
            <a:extLst>
              <a:ext uri="{FF2B5EF4-FFF2-40B4-BE49-F238E27FC236}">
                <a16:creationId xmlns:a16="http://schemas.microsoft.com/office/drawing/2014/main" id="{33A92378-D2B4-B846-A1CC-563868B4F815}"/>
              </a:ext>
            </a:extLst>
          </p:cNvPr>
          <p:cNvSpPr>
            <a:spLocks noGrp="1" noChangeArrowheads="1"/>
          </p:cNvSpPr>
          <p:nvPr>
            <p:ph idx="1"/>
          </p:nvPr>
        </p:nvSpPr>
        <p:spPr>
          <a:xfrm>
            <a:off x="457200" y="1331119"/>
            <a:ext cx="7543800" cy="3469481"/>
          </a:xfrm>
        </p:spPr>
        <p:txBody>
          <a:bodyPr/>
          <a:lstStyle/>
          <a:p>
            <a:pPr eaLnBrk="1" hangingPunct="1">
              <a:lnSpc>
                <a:spcPct val="100000"/>
              </a:lnSpc>
            </a:pPr>
            <a:r>
              <a:rPr lang="en-US" altLang="en-US" sz="2000" dirty="0"/>
              <a:t>Sequential Processing: A List of Instructions</a:t>
            </a:r>
          </a:p>
          <a:p>
            <a:pPr eaLnBrk="1" hangingPunct="1">
              <a:lnSpc>
                <a:spcPct val="90000"/>
              </a:lnSpc>
            </a:pPr>
            <a:r>
              <a:rPr lang="en-US" altLang="en-US" sz="2000" dirty="0"/>
              <a:t>Conditional Execution : Ifs</a:t>
            </a:r>
          </a:p>
          <a:p>
            <a:pPr eaLnBrk="1" hangingPunct="1">
              <a:lnSpc>
                <a:spcPct val="90000"/>
              </a:lnSpc>
            </a:pPr>
            <a:r>
              <a:rPr lang="en-US" altLang="en-US" sz="2000" dirty="0"/>
              <a:t>Repetition: Looping / Repeating</a:t>
            </a:r>
          </a:p>
          <a:p>
            <a:pPr eaLnBrk="1" hangingPunct="1">
              <a:lnSpc>
                <a:spcPct val="90000"/>
              </a:lnSpc>
            </a:pPr>
            <a:r>
              <a:rPr lang="en-US" altLang="en-US" sz="2000" dirty="0"/>
              <a:t>Stepwise Refinement / Top-Down Design : Breaking Things into Smaller Pieces</a:t>
            </a:r>
          </a:p>
          <a:p>
            <a:pPr eaLnBrk="1" hangingPunct="1">
              <a:lnSpc>
                <a:spcPct val="90000"/>
              </a:lnSpc>
            </a:pPr>
            <a:r>
              <a:rPr lang="en-US" altLang="en-US" sz="2000" dirty="0"/>
              <a:t>Calling Methods / Functions / Procedures / Subroutines </a:t>
            </a:r>
          </a:p>
          <a:p>
            <a:pPr lvl="1" eaLnBrk="1" hangingPunct="1">
              <a:lnSpc>
                <a:spcPct val="90000"/>
              </a:lnSpc>
            </a:pPr>
            <a:r>
              <a:rPr lang="en-US" altLang="en-US" sz="2000" dirty="0"/>
              <a:t>Calling a segment of code located elsewhere</a:t>
            </a:r>
          </a:p>
          <a:p>
            <a:pPr lvl="1" eaLnBrk="1" hangingPunct="1">
              <a:lnSpc>
                <a:spcPct val="90000"/>
              </a:lnSpc>
            </a:pPr>
            <a:r>
              <a:rPr lang="en-US" altLang="en-US" sz="2000" dirty="0"/>
              <a:t>Reuse of previously coded code segment</a:t>
            </a:r>
          </a:p>
          <a:p>
            <a:pPr lvl="1" eaLnBrk="1" hangingPunct="1">
              <a:lnSpc>
                <a:spcPct val="90000"/>
              </a:lnSpc>
            </a:pPr>
            <a:endParaRPr lang="en-US" altLang="en-US" sz="1800" dirty="0"/>
          </a:p>
          <a:p>
            <a:pPr lvl="1" eaLnBrk="1" hangingPunct="1">
              <a:lnSpc>
                <a:spcPct val="90000"/>
              </a:lnSpc>
              <a:buFont typeface="Wingdings" pitchFamily="2" charset="2"/>
              <a:buNone/>
            </a:pPr>
            <a:endParaRPr lang="en-US" altLang="en-US" sz="1800" dirty="0"/>
          </a:p>
        </p:txBody>
      </p:sp>
    </p:spTree>
    <p:extLst>
      <p:ext uri="{BB962C8B-B14F-4D97-AF65-F5344CB8AC3E}">
        <p14:creationId xmlns:p14="http://schemas.microsoft.com/office/powerpoint/2010/main" val="42288127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86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867">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867">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867">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6867">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86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Rectangle 2">
            <a:extLst>
              <a:ext uri="{FF2B5EF4-FFF2-40B4-BE49-F238E27FC236}">
                <a16:creationId xmlns:a16="http://schemas.microsoft.com/office/drawing/2014/main" id="{47770CCC-61C7-3743-A923-A619A564FB7E}"/>
              </a:ext>
            </a:extLst>
          </p:cNvPr>
          <p:cNvSpPr>
            <a:spLocks noGrp="1" noChangeArrowheads="1"/>
          </p:cNvSpPr>
          <p:nvPr>
            <p:ph type="title"/>
          </p:nvPr>
        </p:nvSpPr>
        <p:spPr/>
        <p:txBody>
          <a:bodyPr/>
          <a:lstStyle/>
          <a:p>
            <a:pPr>
              <a:defRPr/>
            </a:pPr>
            <a:r>
              <a:rPr lang="en-US">
                <a:solidFill>
                  <a:schemeClr val="accent1">
                    <a:satMod val="150000"/>
                  </a:schemeClr>
                </a:solidFill>
              </a:rPr>
              <a:t>Methods of Programming</a:t>
            </a:r>
          </a:p>
        </p:txBody>
      </p:sp>
      <p:sp>
        <p:nvSpPr>
          <p:cNvPr id="27651" name="Rectangle 3">
            <a:extLst>
              <a:ext uri="{FF2B5EF4-FFF2-40B4-BE49-F238E27FC236}">
                <a16:creationId xmlns:a16="http://schemas.microsoft.com/office/drawing/2014/main" id="{DE465D52-F6F0-F940-B54C-1D2263B02912}"/>
              </a:ext>
            </a:extLst>
          </p:cNvPr>
          <p:cNvSpPr>
            <a:spLocks noGrp="1" noChangeArrowheads="1"/>
          </p:cNvSpPr>
          <p:nvPr>
            <p:ph idx="1"/>
          </p:nvPr>
        </p:nvSpPr>
        <p:spPr>
          <a:xfrm>
            <a:off x="1029903" y="827773"/>
            <a:ext cx="6799647" cy="3784709"/>
          </a:xfrm>
        </p:spPr>
        <p:txBody>
          <a:bodyPr/>
          <a:lstStyle/>
          <a:p>
            <a:pPr eaLnBrk="1" hangingPunct="1">
              <a:lnSpc>
                <a:spcPct val="90000"/>
              </a:lnSpc>
            </a:pPr>
            <a:r>
              <a:rPr lang="en-US" altLang="en-US" sz="1600" dirty="0"/>
              <a:t>Procedural</a:t>
            </a:r>
          </a:p>
          <a:p>
            <a:pPr lvl="1" eaLnBrk="1" hangingPunct="1">
              <a:lnSpc>
                <a:spcPct val="90000"/>
              </a:lnSpc>
            </a:pPr>
            <a:r>
              <a:rPr lang="en-US" altLang="en-US" sz="1600" dirty="0"/>
              <a:t>Defining set of steps to transform inputs into outputs</a:t>
            </a:r>
          </a:p>
          <a:p>
            <a:pPr lvl="1" eaLnBrk="1" hangingPunct="1">
              <a:lnSpc>
                <a:spcPct val="90000"/>
              </a:lnSpc>
            </a:pPr>
            <a:r>
              <a:rPr lang="en-US" altLang="en-US" sz="1600" dirty="0"/>
              <a:t>Translating steps into code</a:t>
            </a:r>
          </a:p>
          <a:p>
            <a:pPr lvl="1" eaLnBrk="1" hangingPunct="1">
              <a:lnSpc>
                <a:spcPct val="90000"/>
              </a:lnSpc>
            </a:pPr>
            <a:r>
              <a:rPr lang="en-US" altLang="en-US" sz="1600" dirty="0"/>
              <a:t>Constructed as a set of procedures </a:t>
            </a:r>
          </a:p>
          <a:p>
            <a:pPr lvl="1" eaLnBrk="1" hangingPunct="1">
              <a:lnSpc>
                <a:spcPct val="90000"/>
              </a:lnSpc>
            </a:pPr>
            <a:r>
              <a:rPr lang="en-US" altLang="en-US" sz="1600" dirty="0"/>
              <a:t>Each procedure is a set of instructions</a:t>
            </a:r>
          </a:p>
          <a:p>
            <a:pPr eaLnBrk="1" hangingPunct="1">
              <a:lnSpc>
                <a:spcPct val="90000"/>
              </a:lnSpc>
            </a:pPr>
            <a:endParaRPr lang="en-US" altLang="en-US" sz="1600" dirty="0"/>
          </a:p>
          <a:p>
            <a:pPr eaLnBrk="1" hangingPunct="1">
              <a:lnSpc>
                <a:spcPct val="90000"/>
              </a:lnSpc>
            </a:pPr>
            <a:r>
              <a:rPr lang="en-US" altLang="en-US" sz="1600" dirty="0"/>
              <a:t>Object-Oriented</a:t>
            </a:r>
          </a:p>
          <a:p>
            <a:pPr lvl="1" eaLnBrk="1" hangingPunct="1">
              <a:lnSpc>
                <a:spcPct val="90000"/>
              </a:lnSpc>
            </a:pPr>
            <a:r>
              <a:rPr lang="en-US" altLang="en-US" sz="1600" dirty="0"/>
              <a:t>Defining/utilizing objects to represent real-world entities that work together to solve problem</a:t>
            </a:r>
          </a:p>
          <a:p>
            <a:pPr lvl="1" eaLnBrk="1" hangingPunct="1">
              <a:lnSpc>
                <a:spcPct val="90000"/>
              </a:lnSpc>
            </a:pPr>
            <a:r>
              <a:rPr lang="en-US" altLang="en-US" sz="1600" dirty="0"/>
              <a:t>Basic O-O Programming Components: Class, Object, Properties, Methods</a:t>
            </a:r>
          </a:p>
          <a:p>
            <a:pPr marL="1073150" lvl="2" indent="0" eaLnBrk="1" hangingPunct="1">
              <a:lnSpc>
                <a:spcPct val="100000"/>
              </a:lnSpc>
              <a:buNone/>
            </a:pPr>
            <a:endParaRPr lang="en-US" altLang="en-US" sz="1200" dirty="0"/>
          </a:p>
        </p:txBody>
      </p:sp>
    </p:spTree>
    <p:extLst>
      <p:ext uri="{BB962C8B-B14F-4D97-AF65-F5344CB8AC3E}">
        <p14:creationId xmlns:p14="http://schemas.microsoft.com/office/powerpoint/2010/main" val="590296210"/>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B1F4DF3D-788F-3146-AAF4-FE7F8293A3B2}"/>
              </a:ext>
            </a:extLst>
          </p:cNvPr>
          <p:cNvSpPr>
            <a:spLocks noGrp="1" noChangeArrowheads="1"/>
          </p:cNvSpPr>
          <p:nvPr>
            <p:ph type="title"/>
          </p:nvPr>
        </p:nvSpPr>
        <p:spPr/>
        <p:txBody>
          <a:bodyPr/>
          <a:lstStyle/>
          <a:p>
            <a:pPr>
              <a:defRPr/>
            </a:pPr>
            <a:r>
              <a:rPr lang="en-US" dirty="0">
                <a:solidFill>
                  <a:schemeClr val="accent1">
                    <a:satMod val="150000"/>
                  </a:schemeClr>
                </a:solidFill>
              </a:rPr>
              <a:t>Problem Solving</a:t>
            </a:r>
          </a:p>
        </p:txBody>
      </p:sp>
      <p:sp>
        <p:nvSpPr>
          <p:cNvPr id="35843" name="Rectangle 3">
            <a:extLst>
              <a:ext uri="{FF2B5EF4-FFF2-40B4-BE49-F238E27FC236}">
                <a16:creationId xmlns:a16="http://schemas.microsoft.com/office/drawing/2014/main" id="{6BF5029D-7CB1-6042-87AF-8ECA14E46237}"/>
              </a:ext>
            </a:extLst>
          </p:cNvPr>
          <p:cNvSpPr>
            <a:spLocks noGrp="1" noChangeArrowheads="1"/>
          </p:cNvSpPr>
          <p:nvPr>
            <p:ph idx="1"/>
          </p:nvPr>
        </p:nvSpPr>
        <p:spPr/>
        <p:txBody>
          <a:bodyPr rtlCol="0">
            <a:normAutofit/>
          </a:bodyPr>
          <a:lstStyle/>
          <a:p>
            <a:pPr marL="329184" indent="-240030">
              <a:buFont typeface="Wingdings 2"/>
              <a:buChar char=""/>
              <a:defRPr/>
            </a:pPr>
            <a:r>
              <a:rPr lang="en-US" sz="2000" dirty="0"/>
              <a:t>The process of defining a problem, searching for relevant information and resources about the problem, and of discovering, designing, and evaluating the solutions for further opportunities.  Includes:</a:t>
            </a:r>
          </a:p>
          <a:p>
            <a:pPr marL="548640" lvl="1" indent="-205740">
              <a:buFont typeface="Wingdings"/>
              <a:buChar char=""/>
              <a:defRPr/>
            </a:pPr>
            <a:r>
              <a:rPr lang="en-US" sz="2000" dirty="0"/>
              <a:t>Finding an Answer to a Question</a:t>
            </a:r>
          </a:p>
          <a:p>
            <a:pPr marL="548640" lvl="1" indent="-205740">
              <a:buFont typeface="Wingdings"/>
              <a:buChar char=""/>
              <a:defRPr/>
            </a:pPr>
            <a:r>
              <a:rPr lang="en-US" sz="2000" dirty="0"/>
              <a:t>Figuring out how to Perform a Task</a:t>
            </a:r>
          </a:p>
          <a:p>
            <a:pPr marL="548640" lvl="1" indent="-205740">
              <a:buFont typeface="Wingdings"/>
              <a:buChar char=""/>
              <a:defRPr/>
            </a:pPr>
            <a:r>
              <a:rPr lang="en-US" sz="2000" dirty="0"/>
              <a:t>Figure out how to Make Things Work</a:t>
            </a:r>
          </a:p>
          <a:p>
            <a:pPr marL="329184" indent="-240030">
              <a:buFont typeface="Wingdings 2"/>
              <a:buChar char=""/>
              <a:defRPr/>
            </a:pPr>
            <a:endParaRPr lang="en-US" sz="2000" dirty="0"/>
          </a:p>
          <a:p>
            <a:pPr marL="329184" indent="-240030">
              <a:buFont typeface="Wingdings 2"/>
              <a:buChar char=""/>
              <a:defRPr/>
            </a:pPr>
            <a:endParaRPr lang="en-US" dirty="0"/>
          </a:p>
        </p:txBody>
      </p:sp>
    </p:spTree>
    <p:extLst>
      <p:ext uri="{BB962C8B-B14F-4D97-AF65-F5344CB8AC3E}">
        <p14:creationId xmlns:p14="http://schemas.microsoft.com/office/powerpoint/2010/main" val="62833544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84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84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84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AF0D0FB6-ECF8-7B4F-A621-0764C69130FA}"/>
              </a:ext>
            </a:extLst>
          </p:cNvPr>
          <p:cNvSpPr>
            <a:spLocks noGrp="1" noChangeArrowheads="1"/>
          </p:cNvSpPr>
          <p:nvPr>
            <p:ph type="title"/>
          </p:nvPr>
        </p:nvSpPr>
        <p:spPr/>
        <p:txBody>
          <a:bodyPr>
            <a:normAutofit/>
          </a:bodyPr>
          <a:lstStyle/>
          <a:p>
            <a:pPr>
              <a:defRPr/>
            </a:pPr>
            <a:r>
              <a:rPr lang="en-US" dirty="0">
                <a:solidFill>
                  <a:schemeClr val="accent1">
                    <a:satMod val="150000"/>
                  </a:schemeClr>
                </a:solidFill>
              </a:rPr>
              <a:t>4 Steps of Problem Solving (</a:t>
            </a:r>
            <a:r>
              <a:rPr lang="en-US" dirty="0" err="1">
                <a:solidFill>
                  <a:schemeClr val="accent1">
                    <a:satMod val="150000"/>
                  </a:schemeClr>
                </a:solidFill>
              </a:rPr>
              <a:t>Polya’s</a:t>
            </a:r>
            <a:r>
              <a:rPr lang="en-US" dirty="0">
                <a:solidFill>
                  <a:schemeClr val="accent1">
                    <a:satMod val="150000"/>
                  </a:schemeClr>
                </a:solidFill>
              </a:rPr>
              <a:t>)</a:t>
            </a:r>
          </a:p>
        </p:txBody>
      </p:sp>
      <p:sp>
        <p:nvSpPr>
          <p:cNvPr id="14339" name="Rectangle 3">
            <a:extLst>
              <a:ext uri="{FF2B5EF4-FFF2-40B4-BE49-F238E27FC236}">
                <a16:creationId xmlns:a16="http://schemas.microsoft.com/office/drawing/2014/main" id="{26E5F95B-931B-2E40-A6D0-D64A3DE2142D}"/>
              </a:ext>
            </a:extLst>
          </p:cNvPr>
          <p:cNvSpPr>
            <a:spLocks noGrp="1" noChangeArrowheads="1"/>
          </p:cNvSpPr>
          <p:nvPr>
            <p:ph idx="1"/>
          </p:nvPr>
        </p:nvSpPr>
        <p:spPr>
          <a:xfrm>
            <a:off x="1485900" y="1331119"/>
            <a:ext cx="6172200" cy="3526631"/>
          </a:xfrm>
        </p:spPr>
        <p:txBody>
          <a:bodyPr/>
          <a:lstStyle/>
          <a:p>
            <a:r>
              <a:rPr lang="en-US" altLang="en-US" sz="2700"/>
              <a:t>U – Understand the Problem</a:t>
            </a:r>
          </a:p>
          <a:p>
            <a:pPr>
              <a:lnSpc>
                <a:spcPct val="150000"/>
              </a:lnSpc>
            </a:pPr>
            <a:r>
              <a:rPr lang="en-US" altLang="en-US" sz="2700"/>
              <a:t>D – Devise a Good Plan to Solve</a:t>
            </a:r>
          </a:p>
          <a:p>
            <a:pPr>
              <a:lnSpc>
                <a:spcPct val="150000"/>
              </a:lnSpc>
            </a:pPr>
            <a:r>
              <a:rPr lang="en-US" altLang="en-US" sz="2700"/>
              <a:t>I – Implement the Plan</a:t>
            </a:r>
          </a:p>
          <a:p>
            <a:pPr>
              <a:lnSpc>
                <a:spcPct val="150000"/>
              </a:lnSpc>
            </a:pPr>
            <a:r>
              <a:rPr lang="en-US" altLang="en-US" sz="2700"/>
              <a:t>E – Evaluate the Solution</a:t>
            </a:r>
          </a:p>
        </p:txBody>
      </p:sp>
    </p:spTree>
    <p:extLst>
      <p:ext uri="{BB962C8B-B14F-4D97-AF65-F5344CB8AC3E}">
        <p14:creationId xmlns:p14="http://schemas.microsoft.com/office/powerpoint/2010/main" val="33600016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33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33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339">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3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39"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AEC8E-B3CB-6C43-9E64-FF8695D9CA5C}"/>
              </a:ext>
            </a:extLst>
          </p:cNvPr>
          <p:cNvSpPr>
            <a:spLocks noGrp="1"/>
          </p:cNvSpPr>
          <p:nvPr>
            <p:ph type="title"/>
          </p:nvPr>
        </p:nvSpPr>
        <p:spPr/>
        <p:txBody>
          <a:bodyPr>
            <a:normAutofit fontScale="90000"/>
          </a:bodyPr>
          <a:lstStyle/>
          <a:p>
            <a:pPr>
              <a:defRPr/>
            </a:pPr>
            <a:r>
              <a:rPr lang="en-US" dirty="0"/>
              <a:t>Example:  </a:t>
            </a:r>
            <a:br>
              <a:rPr lang="en-US" dirty="0"/>
            </a:br>
            <a:r>
              <a:rPr lang="en-US" dirty="0"/>
              <a:t>Solving Math Word Problem</a:t>
            </a:r>
          </a:p>
        </p:txBody>
      </p:sp>
      <p:sp>
        <p:nvSpPr>
          <p:cNvPr id="32771" name="Content Placeholder 2">
            <a:extLst>
              <a:ext uri="{FF2B5EF4-FFF2-40B4-BE49-F238E27FC236}">
                <a16:creationId xmlns:a16="http://schemas.microsoft.com/office/drawing/2014/main" id="{2CC136ED-2693-C448-A820-F33B2DFAC54D}"/>
              </a:ext>
            </a:extLst>
          </p:cNvPr>
          <p:cNvSpPr>
            <a:spLocks noGrp="1"/>
          </p:cNvSpPr>
          <p:nvPr>
            <p:ph idx="1"/>
          </p:nvPr>
        </p:nvSpPr>
        <p:spPr/>
        <p:txBody>
          <a:bodyPr/>
          <a:lstStyle/>
          <a:p>
            <a:r>
              <a:rPr lang="en-US" altLang="en-US" sz="2000" dirty="0"/>
              <a:t>Read the Problem:  Understand the description of problem or scenario, identifying the knowns and unknowns </a:t>
            </a:r>
          </a:p>
          <a:p>
            <a:r>
              <a:rPr lang="en-US" altLang="en-US" sz="2000" dirty="0"/>
              <a:t>Decide how to go about solving the problem:  Determine what steps need to be taken to reach the solution</a:t>
            </a:r>
          </a:p>
          <a:p>
            <a:r>
              <a:rPr lang="en-US" altLang="en-US" sz="2000" dirty="0"/>
              <a:t>Solve the Problem:  Write the solution </a:t>
            </a:r>
          </a:p>
          <a:p>
            <a:r>
              <a:rPr lang="en-US" altLang="en-US" sz="2000" dirty="0"/>
              <a:t>Test the Answer:  Make sure the answer is correct</a:t>
            </a:r>
          </a:p>
        </p:txBody>
      </p:sp>
    </p:spTree>
    <p:extLst>
      <p:ext uri="{BB962C8B-B14F-4D97-AF65-F5344CB8AC3E}">
        <p14:creationId xmlns:p14="http://schemas.microsoft.com/office/powerpoint/2010/main" val="12192220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23530-7CF8-294A-A831-9F2828B8F0A6}"/>
              </a:ext>
            </a:extLst>
          </p:cNvPr>
          <p:cNvSpPr>
            <a:spLocks noGrp="1"/>
          </p:cNvSpPr>
          <p:nvPr>
            <p:ph type="title"/>
          </p:nvPr>
        </p:nvSpPr>
        <p:spPr/>
        <p:txBody>
          <a:bodyPr/>
          <a:lstStyle/>
          <a:p>
            <a:pPr>
              <a:defRPr/>
            </a:pPr>
            <a:r>
              <a:rPr lang="en-US" dirty="0">
                <a:solidFill>
                  <a:schemeClr val="accent1">
                    <a:satMod val="150000"/>
                  </a:schemeClr>
                </a:solidFill>
              </a:rPr>
              <a:t>Solving Computing Problems</a:t>
            </a:r>
          </a:p>
        </p:txBody>
      </p:sp>
      <p:sp>
        <p:nvSpPr>
          <p:cNvPr id="33795" name="Content Placeholder 2">
            <a:extLst>
              <a:ext uri="{FF2B5EF4-FFF2-40B4-BE49-F238E27FC236}">
                <a16:creationId xmlns:a16="http://schemas.microsoft.com/office/drawing/2014/main" id="{2E950C67-4BAD-8A4D-8593-3031E221DA00}"/>
              </a:ext>
            </a:extLst>
          </p:cNvPr>
          <p:cNvSpPr>
            <a:spLocks noGrp="1"/>
          </p:cNvSpPr>
          <p:nvPr>
            <p:ph idx="1"/>
          </p:nvPr>
        </p:nvSpPr>
        <p:spPr/>
        <p:txBody>
          <a:bodyPr/>
          <a:lstStyle/>
          <a:p>
            <a:r>
              <a:rPr lang="en-US" altLang="en-US" sz="2000" dirty="0"/>
              <a:t>In general, when we solve a computing problem we are taking some </a:t>
            </a:r>
            <a:r>
              <a:rPr lang="en-US" altLang="en-US" sz="2000" b="1" dirty="0"/>
              <a:t>input</a:t>
            </a:r>
            <a:r>
              <a:rPr lang="en-US" altLang="en-US" sz="2000" dirty="0"/>
              <a:t>s, </a:t>
            </a:r>
            <a:r>
              <a:rPr lang="en-US" altLang="en-US" sz="2000" b="1" dirty="0"/>
              <a:t>process</a:t>
            </a:r>
            <a:r>
              <a:rPr lang="en-US" altLang="en-US" sz="2000" dirty="0"/>
              <a:t>ing (performing some actions on) the inputs, and then </a:t>
            </a:r>
            <a:r>
              <a:rPr lang="en-US" altLang="en-US" sz="2000" b="1" dirty="0"/>
              <a:t>output</a:t>
            </a:r>
            <a:r>
              <a:rPr lang="en-US" altLang="en-US" sz="2000" dirty="0"/>
              <a:t>ting the solution or results.</a:t>
            </a:r>
          </a:p>
          <a:p>
            <a:r>
              <a:rPr lang="en-US" altLang="en-US" sz="2000" dirty="0"/>
              <a:t>This is the classic view of computer programming – computation as calculation</a:t>
            </a:r>
          </a:p>
          <a:p>
            <a:r>
              <a:rPr lang="en-US" altLang="en-US" sz="2000" dirty="0" err="1"/>
              <a:t>Polya’s</a:t>
            </a:r>
            <a:r>
              <a:rPr lang="en-US" altLang="en-US" sz="2000" dirty="0"/>
              <a:t> steps (UDIE) can be very effective when applied to solving computing problems</a:t>
            </a:r>
          </a:p>
          <a:p>
            <a:endParaRPr lang="en-US" altLang="en-US" dirty="0"/>
          </a:p>
        </p:txBody>
      </p:sp>
    </p:spTree>
    <p:extLst>
      <p:ext uri="{BB962C8B-B14F-4D97-AF65-F5344CB8AC3E}">
        <p14:creationId xmlns:p14="http://schemas.microsoft.com/office/powerpoint/2010/main" val="2781657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2175C90-2E38-B54D-8C38-9C44A3722D69}"/>
              </a:ext>
            </a:extLst>
          </p:cNvPr>
          <p:cNvSpPr>
            <a:spLocks noGrp="1" noChangeArrowheads="1"/>
          </p:cNvSpPr>
          <p:nvPr>
            <p:ph type="title"/>
          </p:nvPr>
        </p:nvSpPr>
        <p:spPr/>
        <p:txBody>
          <a:bodyPr/>
          <a:lstStyle/>
          <a:p>
            <a:pPr>
              <a:defRPr/>
            </a:pPr>
            <a:r>
              <a:rPr lang="en-US" sz="1800" dirty="0">
                <a:solidFill>
                  <a:schemeClr val="accent1">
                    <a:satMod val="150000"/>
                  </a:schemeClr>
                </a:solidFill>
              </a:rPr>
              <a:t>Applying </a:t>
            </a:r>
            <a:r>
              <a:rPr lang="en-US" sz="1800" dirty="0" err="1">
                <a:solidFill>
                  <a:schemeClr val="accent1">
                    <a:satMod val="150000"/>
                  </a:schemeClr>
                </a:solidFill>
              </a:rPr>
              <a:t>Polya’s</a:t>
            </a:r>
            <a:r>
              <a:rPr lang="en-US" sz="1800" dirty="0">
                <a:solidFill>
                  <a:schemeClr val="accent1">
                    <a:satMod val="150000"/>
                  </a:schemeClr>
                </a:solidFill>
              </a:rPr>
              <a:t> Problem Solving to Programming</a:t>
            </a:r>
            <a:br>
              <a:rPr lang="en-US" sz="1800" dirty="0">
                <a:solidFill>
                  <a:schemeClr val="accent1">
                    <a:satMod val="150000"/>
                  </a:schemeClr>
                </a:solidFill>
              </a:rPr>
            </a:br>
            <a:r>
              <a:rPr lang="en-US" sz="3300" dirty="0">
                <a:solidFill>
                  <a:schemeClr val="accent1">
                    <a:satMod val="150000"/>
                  </a:schemeClr>
                </a:solidFill>
              </a:rPr>
              <a:t>Step 1 - Understand the Problem</a:t>
            </a:r>
          </a:p>
        </p:txBody>
      </p:sp>
      <p:sp>
        <p:nvSpPr>
          <p:cNvPr id="34819" name="Rectangle 3">
            <a:extLst>
              <a:ext uri="{FF2B5EF4-FFF2-40B4-BE49-F238E27FC236}">
                <a16:creationId xmlns:a16="http://schemas.microsoft.com/office/drawing/2014/main" id="{9C02D7FA-DD04-6A40-8534-B81D7699D926}"/>
              </a:ext>
            </a:extLst>
          </p:cNvPr>
          <p:cNvSpPr>
            <a:spLocks noGrp="1" noChangeArrowheads="1"/>
          </p:cNvSpPr>
          <p:nvPr>
            <p:ph idx="1"/>
          </p:nvPr>
        </p:nvSpPr>
        <p:spPr/>
        <p:txBody>
          <a:bodyPr/>
          <a:lstStyle/>
          <a:p>
            <a:r>
              <a:rPr lang="en-US" altLang="en-US" sz="2000" dirty="0"/>
              <a:t>What is the Problem to be solved? What is the unknown? What is the condition? What is the data? What is needed to solve the problem? What actions need to take place? </a:t>
            </a:r>
          </a:p>
          <a:p>
            <a:r>
              <a:rPr lang="en-US" altLang="en-US" sz="2000" dirty="0"/>
              <a:t>Identify the </a:t>
            </a:r>
            <a:r>
              <a:rPr lang="en-US" altLang="en-US" sz="2000" b="1" dirty="0"/>
              <a:t>inputs</a:t>
            </a:r>
            <a:r>
              <a:rPr lang="en-US" altLang="en-US" sz="2000" dirty="0"/>
              <a:t> and </a:t>
            </a:r>
            <a:r>
              <a:rPr lang="en-US" altLang="en-US" sz="2000" b="1" dirty="0"/>
              <a:t>outputs</a:t>
            </a:r>
            <a:r>
              <a:rPr lang="en-US" altLang="en-US" sz="2000" dirty="0"/>
              <a:t> </a:t>
            </a:r>
          </a:p>
          <a:p>
            <a:r>
              <a:rPr lang="en-US" altLang="en-US" sz="2000" dirty="0"/>
              <a:t>Identify the </a:t>
            </a:r>
            <a:r>
              <a:rPr lang="en-US" altLang="en-US" sz="2000" b="1" dirty="0"/>
              <a:t>processes </a:t>
            </a:r>
            <a:r>
              <a:rPr lang="en-US" altLang="en-US" sz="2000" dirty="0"/>
              <a:t>needed to produce the </a:t>
            </a:r>
            <a:r>
              <a:rPr lang="en-US" altLang="en-US" sz="2000" b="1" dirty="0"/>
              <a:t>outputs </a:t>
            </a:r>
            <a:r>
              <a:rPr lang="en-US" altLang="en-US" sz="2000" dirty="0"/>
              <a:t>from the given </a:t>
            </a:r>
            <a:r>
              <a:rPr lang="en-US" altLang="en-US" sz="2000" b="1" dirty="0"/>
              <a:t>inputs</a:t>
            </a:r>
            <a:endParaRPr lang="en-US" altLang="en-US" sz="2000" dirty="0"/>
          </a:p>
          <a:p>
            <a:r>
              <a:rPr lang="en-US" altLang="en-US" sz="2000" dirty="0"/>
              <a:t>Draw a figure. Introduce suitable notation. </a:t>
            </a:r>
          </a:p>
          <a:p>
            <a:r>
              <a:rPr lang="en-US" altLang="en-US" sz="2000" dirty="0"/>
              <a:t>Isolate Principle parts of the problem.  </a:t>
            </a:r>
          </a:p>
        </p:txBody>
      </p:sp>
    </p:spTree>
    <p:extLst>
      <p:ext uri="{BB962C8B-B14F-4D97-AF65-F5344CB8AC3E}">
        <p14:creationId xmlns:p14="http://schemas.microsoft.com/office/powerpoint/2010/main" val="42590379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FF4EB929-AC17-2D45-A57A-912CDBEF6FA4}"/>
              </a:ext>
            </a:extLst>
          </p:cNvPr>
          <p:cNvSpPr>
            <a:spLocks noGrp="1" noChangeArrowheads="1"/>
          </p:cNvSpPr>
          <p:nvPr>
            <p:ph type="title"/>
          </p:nvPr>
        </p:nvSpPr>
        <p:spPr/>
        <p:txBody>
          <a:bodyPr/>
          <a:lstStyle/>
          <a:p>
            <a:pPr>
              <a:defRPr/>
            </a:pPr>
            <a:r>
              <a:rPr lang="en-US" sz="2025" dirty="0">
                <a:solidFill>
                  <a:schemeClr val="accent1">
                    <a:satMod val="150000"/>
                  </a:schemeClr>
                </a:solidFill>
              </a:rPr>
              <a:t>Applying </a:t>
            </a:r>
            <a:r>
              <a:rPr lang="en-US" sz="2025" dirty="0" err="1">
                <a:solidFill>
                  <a:schemeClr val="accent1">
                    <a:satMod val="150000"/>
                  </a:schemeClr>
                </a:solidFill>
              </a:rPr>
              <a:t>Polya’s</a:t>
            </a:r>
            <a:r>
              <a:rPr lang="en-US" sz="2025" dirty="0">
                <a:solidFill>
                  <a:schemeClr val="accent1">
                    <a:satMod val="150000"/>
                  </a:schemeClr>
                </a:solidFill>
              </a:rPr>
              <a:t> Problem Solving to Programming </a:t>
            </a:r>
            <a:br>
              <a:rPr lang="en-US" sz="2025" dirty="0">
                <a:solidFill>
                  <a:schemeClr val="accent1">
                    <a:satMod val="150000"/>
                  </a:schemeClr>
                </a:solidFill>
              </a:rPr>
            </a:br>
            <a:r>
              <a:rPr lang="en-US" sz="3300" dirty="0">
                <a:solidFill>
                  <a:schemeClr val="accent1">
                    <a:satMod val="150000"/>
                  </a:schemeClr>
                </a:solidFill>
              </a:rPr>
              <a:t>Step 2 - Devise a Plan</a:t>
            </a:r>
          </a:p>
        </p:txBody>
      </p:sp>
      <p:sp>
        <p:nvSpPr>
          <p:cNvPr id="35843" name="Rectangle 3">
            <a:extLst>
              <a:ext uri="{FF2B5EF4-FFF2-40B4-BE49-F238E27FC236}">
                <a16:creationId xmlns:a16="http://schemas.microsoft.com/office/drawing/2014/main" id="{B16B044C-9BDA-F347-A95B-CA2EF82A2076}"/>
              </a:ext>
            </a:extLst>
          </p:cNvPr>
          <p:cNvSpPr>
            <a:spLocks noGrp="1" noChangeArrowheads="1"/>
          </p:cNvSpPr>
          <p:nvPr>
            <p:ph idx="1"/>
          </p:nvPr>
        </p:nvSpPr>
        <p:spPr/>
        <p:txBody>
          <a:bodyPr/>
          <a:lstStyle/>
          <a:p>
            <a:r>
              <a:rPr lang="en-US" altLang="en-US" sz="2000" dirty="0"/>
              <a:t>Find connections between the knowns and unknowns.</a:t>
            </a:r>
          </a:p>
          <a:p>
            <a:r>
              <a:rPr lang="en-US" altLang="en-US" sz="2000" dirty="0"/>
              <a:t>Simplify:  Break the problem into smaller sub-problems</a:t>
            </a:r>
          </a:p>
          <a:p>
            <a:r>
              <a:rPr lang="en-US" altLang="en-US" sz="2000" dirty="0"/>
              <a:t>Design a solution </a:t>
            </a:r>
          </a:p>
          <a:p>
            <a:r>
              <a:rPr lang="en-US" altLang="en-US" sz="2000" dirty="0"/>
              <a:t>Make a plan or list of actions to implement the solution</a:t>
            </a:r>
          </a:p>
          <a:p>
            <a:pPr lvl="1"/>
            <a:r>
              <a:rPr lang="en-US" altLang="en-US" sz="2000" dirty="0"/>
              <a:t>Algorithm / Flowchart / </a:t>
            </a:r>
            <a:r>
              <a:rPr lang="en-US" altLang="en-US" sz="2000" dirty="0" err="1"/>
              <a:t>Psuedocode</a:t>
            </a:r>
            <a:endParaRPr lang="en-US" altLang="en-US" sz="2000" dirty="0"/>
          </a:p>
          <a:p>
            <a:endParaRPr lang="en-US" altLang="en-US" dirty="0"/>
          </a:p>
        </p:txBody>
      </p:sp>
    </p:spTree>
    <p:extLst>
      <p:ext uri="{BB962C8B-B14F-4D97-AF65-F5344CB8AC3E}">
        <p14:creationId xmlns:p14="http://schemas.microsoft.com/office/powerpoint/2010/main" val="14355278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5ED97-49D2-BE4A-B33F-16C484C429FD}"/>
              </a:ext>
            </a:extLst>
          </p:cNvPr>
          <p:cNvSpPr>
            <a:spLocks noGrp="1"/>
          </p:cNvSpPr>
          <p:nvPr>
            <p:ph type="title"/>
          </p:nvPr>
        </p:nvSpPr>
        <p:spPr>
          <a:xfrm>
            <a:off x="457200" y="116586"/>
            <a:ext cx="8229600" cy="874816"/>
          </a:xfrm>
        </p:spPr>
        <p:txBody>
          <a:bodyPr>
            <a:normAutofit fontScale="90000"/>
          </a:bodyPr>
          <a:lstStyle/>
          <a:p>
            <a:pPr>
              <a:defRPr/>
            </a:pPr>
            <a:r>
              <a:rPr lang="en-US" sz="2325" dirty="0">
                <a:solidFill>
                  <a:schemeClr val="accent1">
                    <a:satMod val="150000"/>
                  </a:schemeClr>
                </a:solidFill>
              </a:rPr>
              <a:t>Applying </a:t>
            </a:r>
            <a:r>
              <a:rPr lang="en-US" sz="2325" dirty="0" err="1">
                <a:solidFill>
                  <a:schemeClr val="accent1">
                    <a:satMod val="150000"/>
                  </a:schemeClr>
                </a:solidFill>
              </a:rPr>
              <a:t>Polya’s</a:t>
            </a:r>
            <a:r>
              <a:rPr lang="en-US" sz="2325" dirty="0">
                <a:solidFill>
                  <a:schemeClr val="accent1">
                    <a:satMod val="150000"/>
                  </a:schemeClr>
                </a:solidFill>
              </a:rPr>
              <a:t> Problem Solving to Programming </a:t>
            </a:r>
            <a:r>
              <a:rPr lang="en-US" sz="3600" dirty="0">
                <a:solidFill>
                  <a:schemeClr val="accent1">
                    <a:satMod val="150000"/>
                  </a:schemeClr>
                </a:solidFill>
              </a:rPr>
              <a:t/>
            </a:r>
            <a:br>
              <a:rPr lang="en-US" sz="3600" dirty="0">
                <a:solidFill>
                  <a:schemeClr val="accent1">
                    <a:satMod val="150000"/>
                  </a:schemeClr>
                </a:solidFill>
              </a:rPr>
            </a:br>
            <a:r>
              <a:rPr lang="en-US" sz="3675" dirty="0">
                <a:solidFill>
                  <a:schemeClr val="accent1">
                    <a:satMod val="150000"/>
                  </a:schemeClr>
                </a:solidFill>
              </a:rPr>
              <a:t>Step 2 - Devise a Plan (cont.)</a:t>
            </a:r>
            <a:endParaRPr lang="en-US" sz="3675" dirty="0"/>
          </a:p>
        </p:txBody>
      </p:sp>
      <p:sp>
        <p:nvSpPr>
          <p:cNvPr id="36867" name="Content Placeholder 2">
            <a:extLst>
              <a:ext uri="{FF2B5EF4-FFF2-40B4-BE49-F238E27FC236}">
                <a16:creationId xmlns:a16="http://schemas.microsoft.com/office/drawing/2014/main" id="{99556172-FF71-7044-A439-10BB38644B0E}"/>
              </a:ext>
            </a:extLst>
          </p:cNvPr>
          <p:cNvSpPr>
            <a:spLocks noGrp="1"/>
          </p:cNvSpPr>
          <p:nvPr>
            <p:ph idx="1"/>
          </p:nvPr>
        </p:nvSpPr>
        <p:spPr>
          <a:xfrm>
            <a:off x="346509" y="1143000"/>
            <a:ext cx="7863840" cy="3611880"/>
          </a:xfrm>
        </p:spPr>
        <p:txBody>
          <a:bodyPr/>
          <a:lstStyle/>
          <a:p>
            <a:r>
              <a:rPr lang="en-US" altLang="en-US" sz="1400" dirty="0"/>
              <a:t>Algorithm</a:t>
            </a:r>
          </a:p>
          <a:p>
            <a:pPr lvl="1"/>
            <a:r>
              <a:rPr lang="en-US" altLang="en-US" sz="1400" dirty="0"/>
              <a:t>A FINITE set of clear, executable steps that will eventually terminate  to produce the desired outcome</a:t>
            </a:r>
          </a:p>
          <a:p>
            <a:pPr lvl="1"/>
            <a:r>
              <a:rPr lang="en-US" altLang="en-US" sz="1400" dirty="0"/>
              <a:t>Logical design used to solve problems – usually a list of actions required to perform task</a:t>
            </a:r>
          </a:p>
          <a:p>
            <a:r>
              <a:rPr lang="en-US" altLang="en-US" sz="1400" dirty="0"/>
              <a:t>Pseudocode </a:t>
            </a:r>
          </a:p>
          <a:p>
            <a:pPr lvl="1"/>
            <a:r>
              <a:rPr lang="en-US" altLang="en-US" sz="1400" dirty="0"/>
              <a:t>Written like program code but more “English Like”  and doesn’t have to conform to language syntax </a:t>
            </a:r>
          </a:p>
          <a:p>
            <a:r>
              <a:rPr lang="en-US" altLang="en-US" sz="1400" dirty="0"/>
              <a:t>Flowchart</a:t>
            </a:r>
          </a:p>
          <a:p>
            <a:pPr lvl="1"/>
            <a:r>
              <a:rPr lang="en-US" altLang="en-US" sz="1400" dirty="0"/>
              <a:t>Diagram that visually represents the steps to be performed to arrive at solution.</a:t>
            </a:r>
          </a:p>
          <a:p>
            <a:endParaRPr lang="en-US" altLang="en-US" sz="1950" dirty="0"/>
          </a:p>
        </p:txBody>
      </p:sp>
    </p:spTree>
    <p:extLst>
      <p:ext uri="{BB962C8B-B14F-4D97-AF65-F5344CB8AC3E}">
        <p14:creationId xmlns:p14="http://schemas.microsoft.com/office/powerpoint/2010/main" val="1072543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18C20-B250-F44E-832E-5C4F48CC9B59}"/>
              </a:ext>
            </a:extLst>
          </p:cNvPr>
          <p:cNvSpPr>
            <a:spLocks noGrp="1"/>
          </p:cNvSpPr>
          <p:nvPr>
            <p:ph type="title"/>
          </p:nvPr>
        </p:nvSpPr>
        <p:spPr/>
        <p:txBody>
          <a:bodyPr/>
          <a:lstStyle/>
          <a:p>
            <a:r>
              <a:rPr lang="en-US" dirty="0"/>
              <a:t>Structure of Lectures/Class Meeting</a:t>
            </a:r>
          </a:p>
        </p:txBody>
      </p:sp>
      <p:sp>
        <p:nvSpPr>
          <p:cNvPr id="3" name="Text Placeholder 2">
            <a:extLst>
              <a:ext uri="{FF2B5EF4-FFF2-40B4-BE49-F238E27FC236}">
                <a16:creationId xmlns:a16="http://schemas.microsoft.com/office/drawing/2014/main" id="{93BD67AA-3EC8-4D4C-B7D7-38BCAF770A93}"/>
              </a:ext>
            </a:extLst>
          </p:cNvPr>
          <p:cNvSpPr>
            <a:spLocks noGrp="1"/>
          </p:cNvSpPr>
          <p:nvPr>
            <p:ph type="body" idx="1"/>
          </p:nvPr>
        </p:nvSpPr>
        <p:spPr>
          <a:xfrm>
            <a:off x="1303800" y="1415086"/>
            <a:ext cx="3430500" cy="2541600"/>
          </a:xfrm>
        </p:spPr>
        <p:txBody>
          <a:bodyPr/>
          <a:lstStyle/>
          <a:p>
            <a:r>
              <a:rPr lang="en-US" sz="1800" b="1" dirty="0" smtClean="0"/>
              <a:t>Tuesday</a:t>
            </a:r>
            <a:endParaRPr lang="en-US" sz="1800" b="1" dirty="0"/>
          </a:p>
          <a:p>
            <a:pPr lvl="1"/>
            <a:r>
              <a:rPr lang="en-US" sz="1600" b="1" dirty="0"/>
              <a:t>Introduction to a new topic.</a:t>
            </a:r>
          </a:p>
          <a:p>
            <a:pPr lvl="1"/>
            <a:r>
              <a:rPr lang="en-US" sz="1600" b="1" dirty="0"/>
              <a:t>Mostly Lecture and Discussions</a:t>
            </a:r>
          </a:p>
          <a:p>
            <a:pPr lvl="1"/>
            <a:r>
              <a:rPr lang="en-US" sz="1600" b="1" dirty="0"/>
              <a:t>Few in–class </a:t>
            </a:r>
            <a:r>
              <a:rPr lang="en-US" sz="1600" b="1" dirty="0" smtClean="0"/>
              <a:t>exercises</a:t>
            </a:r>
          </a:p>
          <a:p>
            <a:pPr lvl="1"/>
            <a:r>
              <a:rPr lang="en-US" sz="1600" b="1" dirty="0" smtClean="0"/>
              <a:t>Might have a 10 minutes break</a:t>
            </a:r>
            <a:endParaRPr lang="en-US" sz="1600" b="1" dirty="0"/>
          </a:p>
        </p:txBody>
      </p:sp>
      <p:sp>
        <p:nvSpPr>
          <p:cNvPr id="4" name="Text Placeholder 3">
            <a:extLst>
              <a:ext uri="{FF2B5EF4-FFF2-40B4-BE49-F238E27FC236}">
                <a16:creationId xmlns:a16="http://schemas.microsoft.com/office/drawing/2014/main" id="{76EC5E7A-65D7-9A42-95D7-69E57DC420D4}"/>
              </a:ext>
            </a:extLst>
          </p:cNvPr>
          <p:cNvSpPr>
            <a:spLocks noGrp="1"/>
          </p:cNvSpPr>
          <p:nvPr>
            <p:ph type="body" idx="2"/>
          </p:nvPr>
        </p:nvSpPr>
        <p:spPr>
          <a:xfrm>
            <a:off x="4819050" y="1415086"/>
            <a:ext cx="3630600" cy="2756346"/>
          </a:xfrm>
        </p:spPr>
        <p:txBody>
          <a:bodyPr/>
          <a:lstStyle/>
          <a:p>
            <a:r>
              <a:rPr lang="en-US" sz="1800" b="1" dirty="0" smtClean="0"/>
              <a:t>Friday</a:t>
            </a:r>
            <a:endParaRPr lang="en-US" sz="1800" b="1" dirty="0"/>
          </a:p>
          <a:p>
            <a:pPr lvl="1"/>
            <a:r>
              <a:rPr lang="en-US" sz="1600" b="1" dirty="0"/>
              <a:t>Continue the Topic from Monday</a:t>
            </a:r>
          </a:p>
          <a:p>
            <a:pPr lvl="1"/>
            <a:r>
              <a:rPr lang="en-US" sz="1600" b="1" dirty="0"/>
              <a:t>Mostly in-class </a:t>
            </a:r>
            <a:r>
              <a:rPr lang="en-US" sz="1600" b="1" dirty="0" smtClean="0"/>
              <a:t>exercises to be submitted in class</a:t>
            </a:r>
            <a:endParaRPr lang="en-US" sz="1600" b="1" dirty="0"/>
          </a:p>
          <a:p>
            <a:pPr lvl="1"/>
            <a:r>
              <a:rPr lang="en-US" sz="1600" b="1" dirty="0"/>
              <a:t>Some part can be lecture and/or discussion</a:t>
            </a:r>
          </a:p>
          <a:p>
            <a:endParaRPr lang="en-US" dirty="0"/>
          </a:p>
        </p:txBody>
      </p:sp>
    </p:spTree>
    <p:extLst>
      <p:ext uri="{BB962C8B-B14F-4D97-AF65-F5344CB8AC3E}">
        <p14:creationId xmlns:p14="http://schemas.microsoft.com/office/powerpoint/2010/main" val="24357155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2"/>
          <p:cNvSpPr txBox="1">
            <a:spLocks noGrp="1"/>
          </p:cNvSpPr>
          <p:nvPr>
            <p:ph type="title"/>
          </p:nvPr>
        </p:nvSpPr>
        <p:spPr>
          <a:xfrm>
            <a:off x="1303800" y="598575"/>
            <a:ext cx="6973926" cy="605554"/>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What is an algorithm? (Plan Continued)</a:t>
            </a:r>
            <a:endParaRPr dirty="0"/>
          </a:p>
        </p:txBody>
      </p:sp>
      <p:pic>
        <p:nvPicPr>
          <p:cNvPr id="2" name="Picture 1">
            <a:extLst>
              <a:ext uri="{FF2B5EF4-FFF2-40B4-BE49-F238E27FC236}">
                <a16:creationId xmlns:a16="http://schemas.microsoft.com/office/drawing/2014/main" id="{23991A56-2FC8-E041-BA06-02BBE4E6638C}"/>
              </a:ext>
            </a:extLst>
          </p:cNvPr>
          <p:cNvPicPr>
            <a:picLocks noChangeAspect="1"/>
          </p:cNvPicPr>
          <p:nvPr/>
        </p:nvPicPr>
        <p:blipFill rotWithShape="1">
          <a:blip r:embed="rId3"/>
          <a:srcRect l="1" t="19649" r="315"/>
          <a:stretch/>
        </p:blipFill>
        <p:spPr>
          <a:xfrm>
            <a:off x="1193534" y="1204129"/>
            <a:ext cx="6785810" cy="3704755"/>
          </a:xfrm>
          <a:prstGeom prst="rect">
            <a:avLst/>
          </a:prstGeom>
        </p:spPr>
      </p:pic>
    </p:spTree>
    <p:extLst>
      <p:ext uri="{BB962C8B-B14F-4D97-AF65-F5344CB8AC3E}">
        <p14:creationId xmlns:p14="http://schemas.microsoft.com/office/powerpoint/2010/main" val="17303526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B628185-419E-A84B-AFEF-4D35166507AF}"/>
              </a:ext>
            </a:extLst>
          </p:cNvPr>
          <p:cNvSpPr>
            <a:spLocks noGrp="1" noChangeArrowheads="1"/>
          </p:cNvSpPr>
          <p:nvPr>
            <p:ph type="title"/>
          </p:nvPr>
        </p:nvSpPr>
        <p:spPr/>
        <p:txBody>
          <a:bodyPr/>
          <a:lstStyle/>
          <a:p>
            <a:pPr>
              <a:defRPr/>
            </a:pPr>
            <a:r>
              <a:rPr lang="en-US" sz="2025" dirty="0">
                <a:solidFill>
                  <a:schemeClr val="accent1">
                    <a:satMod val="150000"/>
                  </a:schemeClr>
                </a:solidFill>
              </a:rPr>
              <a:t>Applying </a:t>
            </a:r>
            <a:r>
              <a:rPr lang="en-US" sz="2025" dirty="0" err="1">
                <a:solidFill>
                  <a:schemeClr val="accent1">
                    <a:satMod val="150000"/>
                  </a:schemeClr>
                </a:solidFill>
              </a:rPr>
              <a:t>Polya’s</a:t>
            </a:r>
            <a:r>
              <a:rPr lang="en-US" sz="2025" dirty="0">
                <a:solidFill>
                  <a:schemeClr val="accent1">
                    <a:satMod val="150000"/>
                  </a:schemeClr>
                </a:solidFill>
              </a:rPr>
              <a:t> Problem Solving to Programming </a:t>
            </a:r>
            <a:r>
              <a:rPr lang="en-US" sz="3600" dirty="0">
                <a:solidFill>
                  <a:schemeClr val="accent1">
                    <a:satMod val="150000"/>
                  </a:schemeClr>
                </a:solidFill>
              </a:rPr>
              <a:t/>
            </a:r>
            <a:br>
              <a:rPr lang="en-US" sz="3600" dirty="0">
                <a:solidFill>
                  <a:schemeClr val="accent1">
                    <a:satMod val="150000"/>
                  </a:schemeClr>
                </a:solidFill>
              </a:rPr>
            </a:br>
            <a:r>
              <a:rPr lang="en-US" sz="3675" dirty="0">
                <a:solidFill>
                  <a:schemeClr val="accent1">
                    <a:satMod val="150000"/>
                  </a:schemeClr>
                </a:solidFill>
              </a:rPr>
              <a:t>Step 3 - Implement the Plan</a:t>
            </a:r>
          </a:p>
        </p:txBody>
      </p:sp>
      <p:sp>
        <p:nvSpPr>
          <p:cNvPr id="37891" name="Rectangle 3">
            <a:extLst>
              <a:ext uri="{FF2B5EF4-FFF2-40B4-BE49-F238E27FC236}">
                <a16:creationId xmlns:a16="http://schemas.microsoft.com/office/drawing/2014/main" id="{583B7AF8-A964-1441-B438-35EA605A9820}"/>
              </a:ext>
            </a:extLst>
          </p:cNvPr>
          <p:cNvSpPr>
            <a:spLocks noGrp="1" noChangeArrowheads="1"/>
          </p:cNvSpPr>
          <p:nvPr>
            <p:ph idx="1"/>
          </p:nvPr>
        </p:nvSpPr>
        <p:spPr/>
        <p:txBody>
          <a:bodyPr/>
          <a:lstStyle/>
          <a:p>
            <a:r>
              <a:rPr lang="en-US" altLang="en-US" sz="2000" dirty="0"/>
              <a:t>Implement in a Programming Language</a:t>
            </a:r>
          </a:p>
          <a:p>
            <a:r>
              <a:rPr lang="en-US" altLang="en-US" sz="2000" dirty="0"/>
              <a:t>Carry out the plan checking the preliminary results at each step. </a:t>
            </a:r>
          </a:p>
          <a:p>
            <a:r>
              <a:rPr lang="en-US" altLang="en-US" sz="2000" dirty="0"/>
              <a:t>Code A Little Test A lot</a:t>
            </a:r>
          </a:p>
        </p:txBody>
      </p:sp>
    </p:spTree>
    <p:extLst>
      <p:ext uri="{BB962C8B-B14F-4D97-AF65-F5344CB8AC3E}">
        <p14:creationId xmlns:p14="http://schemas.microsoft.com/office/powerpoint/2010/main" val="4634888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54B95534-0319-4E4E-B6C7-DD17DBF2D131}"/>
              </a:ext>
            </a:extLst>
          </p:cNvPr>
          <p:cNvSpPr>
            <a:spLocks noGrp="1" noChangeArrowheads="1"/>
          </p:cNvSpPr>
          <p:nvPr>
            <p:ph type="title"/>
          </p:nvPr>
        </p:nvSpPr>
        <p:spPr/>
        <p:txBody>
          <a:bodyPr/>
          <a:lstStyle/>
          <a:p>
            <a:pPr>
              <a:defRPr/>
            </a:pPr>
            <a:r>
              <a:rPr lang="en-US" sz="2025" dirty="0">
                <a:solidFill>
                  <a:schemeClr val="accent1">
                    <a:satMod val="150000"/>
                  </a:schemeClr>
                </a:solidFill>
              </a:rPr>
              <a:t>Applying </a:t>
            </a:r>
            <a:r>
              <a:rPr lang="en-US" sz="2025" dirty="0" err="1">
                <a:solidFill>
                  <a:schemeClr val="accent1">
                    <a:satMod val="150000"/>
                  </a:schemeClr>
                </a:solidFill>
              </a:rPr>
              <a:t>Polya’s</a:t>
            </a:r>
            <a:r>
              <a:rPr lang="en-US" sz="2025" dirty="0">
                <a:solidFill>
                  <a:schemeClr val="accent1">
                    <a:satMod val="150000"/>
                  </a:schemeClr>
                </a:solidFill>
              </a:rPr>
              <a:t> Problem Solving to Programming </a:t>
            </a:r>
            <a:r>
              <a:rPr lang="en-US" sz="3600" dirty="0">
                <a:solidFill>
                  <a:schemeClr val="accent1">
                    <a:satMod val="150000"/>
                  </a:schemeClr>
                </a:solidFill>
              </a:rPr>
              <a:t/>
            </a:r>
            <a:br>
              <a:rPr lang="en-US" sz="3600" dirty="0">
                <a:solidFill>
                  <a:schemeClr val="accent1">
                    <a:satMod val="150000"/>
                  </a:schemeClr>
                </a:solidFill>
              </a:rPr>
            </a:br>
            <a:r>
              <a:rPr lang="en-US" sz="3675" dirty="0">
                <a:solidFill>
                  <a:schemeClr val="accent1">
                    <a:satMod val="150000"/>
                  </a:schemeClr>
                </a:solidFill>
              </a:rPr>
              <a:t>Step 4 - Evaluate the Solution</a:t>
            </a:r>
          </a:p>
        </p:txBody>
      </p:sp>
      <p:sp>
        <p:nvSpPr>
          <p:cNvPr id="38915" name="Rectangle 3">
            <a:extLst>
              <a:ext uri="{FF2B5EF4-FFF2-40B4-BE49-F238E27FC236}">
                <a16:creationId xmlns:a16="http://schemas.microsoft.com/office/drawing/2014/main" id="{0D1CC739-F0CA-6E40-87A7-A074C3DC83CD}"/>
              </a:ext>
            </a:extLst>
          </p:cNvPr>
          <p:cNvSpPr>
            <a:spLocks noGrp="1" noChangeArrowheads="1"/>
          </p:cNvSpPr>
          <p:nvPr>
            <p:ph idx="1"/>
          </p:nvPr>
        </p:nvSpPr>
        <p:spPr>
          <a:xfrm>
            <a:off x="221381" y="1152474"/>
            <a:ext cx="8610919" cy="3650531"/>
          </a:xfrm>
        </p:spPr>
        <p:txBody>
          <a:bodyPr/>
          <a:lstStyle/>
          <a:p>
            <a:r>
              <a:rPr lang="en-US" altLang="en-US" sz="2000" dirty="0"/>
              <a:t>Run the Code</a:t>
            </a:r>
          </a:p>
          <a:p>
            <a:r>
              <a:rPr lang="en-US" altLang="en-US" sz="2000" dirty="0"/>
              <a:t>Check results  repeatedly and thoroughly</a:t>
            </a:r>
          </a:p>
          <a:p>
            <a:pPr lvl="1"/>
            <a:r>
              <a:rPr lang="en-US" altLang="en-US" sz="2000" dirty="0"/>
              <a:t>Use numerous test cases or data sets</a:t>
            </a:r>
          </a:p>
          <a:p>
            <a:pPr lvl="1"/>
            <a:r>
              <a:rPr lang="en-US" altLang="en-US" sz="2000" dirty="0"/>
              <a:t>Use highly varied test case, including expected as well as and unexpected cases </a:t>
            </a:r>
          </a:p>
          <a:p>
            <a:r>
              <a:rPr lang="en-US" altLang="en-US" sz="2000" dirty="0"/>
              <a:t>Look for new solutions </a:t>
            </a:r>
          </a:p>
          <a:p>
            <a:pPr lvl="1"/>
            <a:r>
              <a:rPr lang="en-US" altLang="en-US" sz="2000" dirty="0"/>
              <a:t>Is there a better, easier, or more efficient solution</a:t>
            </a:r>
          </a:p>
          <a:p>
            <a:r>
              <a:rPr lang="en-US" altLang="en-US" sz="2000" dirty="0"/>
              <a:t>Can other problems be solved using these techniques?</a:t>
            </a:r>
          </a:p>
        </p:txBody>
      </p:sp>
    </p:spTree>
    <p:extLst>
      <p:ext uri="{BB962C8B-B14F-4D97-AF65-F5344CB8AC3E}">
        <p14:creationId xmlns:p14="http://schemas.microsoft.com/office/powerpoint/2010/main" val="1163313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0"/>
          </p:nvPr>
        </p:nvSpPr>
        <p:spPr/>
        <p:txBody>
          <a:bodyPr/>
          <a:lstStyle/>
          <a:p>
            <a:r>
              <a:rPr lang="en-US" altLang="en-US" dirty="0" smtClean="0"/>
              <a:t>   </a:t>
            </a:r>
            <a:endParaRPr lang="en-US" altLang="en-US" dirty="0"/>
          </a:p>
        </p:txBody>
      </p:sp>
      <p:sp>
        <p:nvSpPr>
          <p:cNvPr id="1488900" name="Rectangle 4"/>
          <p:cNvSpPr>
            <a:spLocks noGrp="1" noChangeArrowheads="1"/>
          </p:cNvSpPr>
          <p:nvPr>
            <p:ph type="body" idx="1"/>
          </p:nvPr>
        </p:nvSpPr>
        <p:spPr/>
        <p:txBody>
          <a:bodyPr/>
          <a:lstStyle/>
          <a:p>
            <a:pPr>
              <a:spcBef>
                <a:spcPts val="450"/>
              </a:spcBef>
            </a:pPr>
            <a:r>
              <a:rPr lang="en-GB" altLang="en-US" b="1"/>
              <a:t>code </a:t>
            </a:r>
            <a:r>
              <a:rPr lang="en-GB" altLang="en-US"/>
              <a:t>or</a:t>
            </a:r>
            <a:r>
              <a:rPr lang="en-GB" altLang="en-US" b="1"/>
              <a:t> source code</a:t>
            </a:r>
            <a:r>
              <a:rPr lang="en-GB" altLang="en-US"/>
              <a:t>: The sequence of instructions in a program.</a:t>
            </a:r>
          </a:p>
          <a:p>
            <a:pPr lvl="1">
              <a:spcBef>
                <a:spcPts val="375"/>
              </a:spcBef>
            </a:pPr>
            <a:endParaRPr lang="en-GB" altLang="en-US" sz="600" b="1"/>
          </a:p>
          <a:p>
            <a:pPr>
              <a:spcBef>
                <a:spcPts val="450"/>
              </a:spcBef>
            </a:pPr>
            <a:r>
              <a:rPr lang="en-GB" altLang="en-US" b="1"/>
              <a:t>syntax</a:t>
            </a:r>
            <a:r>
              <a:rPr lang="en-GB" altLang="en-US"/>
              <a:t>: The set of legal structures and commands that can be used in a particular programming language.</a:t>
            </a:r>
          </a:p>
          <a:p>
            <a:pPr lvl="1">
              <a:spcBef>
                <a:spcPts val="375"/>
              </a:spcBef>
            </a:pPr>
            <a:endParaRPr lang="en-GB" altLang="en-US" sz="600" b="1"/>
          </a:p>
          <a:p>
            <a:pPr>
              <a:spcBef>
                <a:spcPts val="450"/>
              </a:spcBef>
            </a:pPr>
            <a:r>
              <a:rPr lang="en-GB" altLang="en-US" b="1"/>
              <a:t>output</a:t>
            </a:r>
            <a:r>
              <a:rPr lang="en-GB" altLang="en-US"/>
              <a:t>: The messages printed to the user by a program.</a:t>
            </a:r>
          </a:p>
          <a:p>
            <a:pPr lvl="1">
              <a:spcBef>
                <a:spcPts val="450"/>
              </a:spcBef>
            </a:pPr>
            <a:endParaRPr lang="en-GB" altLang="en-US" sz="600" b="1"/>
          </a:p>
          <a:p>
            <a:pPr>
              <a:spcBef>
                <a:spcPts val="450"/>
              </a:spcBef>
            </a:pPr>
            <a:r>
              <a:rPr lang="en-GB" altLang="en-US" b="1"/>
              <a:t>console</a:t>
            </a:r>
            <a:r>
              <a:rPr lang="en-GB" altLang="en-US"/>
              <a:t>: The text box onto which output is printed.</a:t>
            </a:r>
          </a:p>
          <a:p>
            <a:pPr lvl="1">
              <a:spcBef>
                <a:spcPts val="450"/>
              </a:spcBef>
            </a:pPr>
            <a:r>
              <a:rPr lang="en-GB" altLang="en-US"/>
              <a:t>Some source code editors pop up the console as an external window, and others contain their own console window.</a:t>
            </a:r>
            <a:endParaRPr lang="en-US" altLang="en-US"/>
          </a:p>
        </p:txBody>
      </p:sp>
      <p:pic>
        <p:nvPicPr>
          <p:cNvPr id="1488898" name="Picture 2"/>
          <p:cNvPicPr>
            <a:picLocks noChangeAspect="1" noChangeArrowheads="1"/>
          </p:cNvPicPr>
          <p:nvPr/>
        </p:nvPicPr>
        <p:blipFill>
          <a:blip r:embed="rId3">
            <a:extLst>
              <a:ext uri="{28A0092B-C50C-407E-A947-70E740481C1C}">
                <a14:useLocalDpi xmlns:a14="http://schemas.microsoft.com/office/drawing/2010/main" val="0"/>
              </a:ext>
            </a:extLst>
          </a:blip>
          <a:srcRect r="13893" b="36000"/>
          <a:stretch>
            <a:fillRect/>
          </a:stretch>
        </p:blipFill>
        <p:spPr bwMode="auto">
          <a:xfrm>
            <a:off x="6229350" y="3028950"/>
            <a:ext cx="1543050" cy="456010"/>
          </a:xfrm>
          <a:prstGeom prst="rect">
            <a:avLst/>
          </a:prstGeom>
          <a:noFill/>
          <a:ln>
            <a:noFill/>
          </a:ln>
          <a:effectLst/>
          <a:extLst>
            <a:ext uri="{909E8E84-426E-40DD-AFC4-6F175D3DCCD1}">
              <a14:hiddenFill xmlns:a14="http://schemas.microsoft.com/office/drawing/2010/main">
                <a:blipFill dpi="0" rotWithShape="0">
                  <a:blip/>
                  <a:srcRect r="13893" b="36000"/>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88899" name="Rectangle 3"/>
          <p:cNvSpPr>
            <a:spLocks noGrp="1" noChangeArrowheads="1"/>
          </p:cNvSpPr>
          <p:nvPr>
            <p:ph type="title"/>
          </p:nvPr>
        </p:nvSpPr>
        <p:spPr>
          <a:xfrm>
            <a:off x="408709" y="115873"/>
            <a:ext cx="8229600" cy="939546"/>
          </a:xfrm>
        </p:spPr>
        <p:txBody>
          <a:bodyPr/>
          <a:lstStyle/>
          <a:p>
            <a:r>
              <a:rPr lang="en-US" altLang="en-US" dirty="0">
                <a:solidFill>
                  <a:schemeClr val="tx2">
                    <a:lumMod val="50000"/>
                  </a:schemeClr>
                </a:solidFill>
              </a:rPr>
              <a:t>Programming basics</a:t>
            </a:r>
          </a:p>
        </p:txBody>
      </p:sp>
      <p:pic>
        <p:nvPicPr>
          <p:cNvPr id="1488916" name="Picture 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4600" y="3143251"/>
            <a:ext cx="3501629" cy="1888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740303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26"/>
          <p:cNvSpPr>
            <a:spLocks noGrp="1"/>
          </p:cNvSpPr>
          <p:nvPr>
            <p:ph type="sldNum" sz="quarter" idx="10"/>
          </p:nvPr>
        </p:nvSpPr>
        <p:spPr/>
        <p:txBody>
          <a:bodyPr/>
          <a:lstStyle/>
          <a:p>
            <a:r>
              <a:rPr lang="en-US" altLang="en-US" dirty="0" smtClean="0"/>
              <a:t>     </a:t>
            </a:r>
            <a:endParaRPr lang="en-US" altLang="en-US" dirty="0"/>
          </a:p>
        </p:txBody>
      </p:sp>
      <p:sp>
        <p:nvSpPr>
          <p:cNvPr id="1490946" name="Rectangle 2"/>
          <p:cNvSpPr>
            <a:spLocks noGrp="1" noChangeArrowheads="1"/>
          </p:cNvSpPr>
          <p:nvPr>
            <p:ph type="title"/>
          </p:nvPr>
        </p:nvSpPr>
        <p:spPr/>
        <p:txBody>
          <a:bodyPr/>
          <a:lstStyle/>
          <a:p>
            <a:r>
              <a:rPr lang="en-US" altLang="en-US" dirty="0">
                <a:solidFill>
                  <a:schemeClr val="tx2">
                    <a:lumMod val="50000"/>
                  </a:schemeClr>
                </a:solidFill>
              </a:rPr>
              <a:t>Compiling and interpreting</a:t>
            </a:r>
          </a:p>
        </p:txBody>
      </p:sp>
      <p:sp>
        <p:nvSpPr>
          <p:cNvPr id="1490947" name="Rectangle 3"/>
          <p:cNvSpPr>
            <a:spLocks noGrp="1" noChangeArrowheads="1"/>
          </p:cNvSpPr>
          <p:nvPr>
            <p:ph type="body" idx="1"/>
          </p:nvPr>
        </p:nvSpPr>
        <p:spPr>
          <a:xfrm>
            <a:off x="311700" y="692727"/>
            <a:ext cx="8520600" cy="3876148"/>
          </a:xfrm>
        </p:spPr>
        <p:txBody>
          <a:bodyPr/>
          <a:lstStyle/>
          <a:p>
            <a:r>
              <a:rPr lang="en-US" altLang="en-US" dirty="0"/>
              <a:t>Many languages require you to </a:t>
            </a:r>
            <a:r>
              <a:rPr lang="en-US" altLang="en-US" i="1" dirty="0"/>
              <a:t>compile </a:t>
            </a:r>
            <a:r>
              <a:rPr lang="en-US" altLang="en-US" dirty="0"/>
              <a:t>(translate) your program into a form that the machine understands.</a:t>
            </a:r>
          </a:p>
          <a:p>
            <a:pPr lvl="1"/>
            <a:endParaRPr lang="en-US" altLang="en-US" dirty="0"/>
          </a:p>
          <a:p>
            <a:pPr lvl="1"/>
            <a:endParaRPr lang="en-US" altLang="en-US" dirty="0"/>
          </a:p>
          <a:p>
            <a:pPr lvl="1"/>
            <a:endParaRPr lang="en-US" altLang="en-US" dirty="0"/>
          </a:p>
          <a:p>
            <a:pPr lvl="1"/>
            <a:endParaRPr lang="en-US" altLang="en-US" dirty="0"/>
          </a:p>
          <a:p>
            <a:pPr lvl="1"/>
            <a:endParaRPr lang="en-US" altLang="en-US" dirty="0"/>
          </a:p>
          <a:p>
            <a:pPr lvl="1"/>
            <a:endParaRPr lang="en-US" altLang="en-US" dirty="0"/>
          </a:p>
          <a:p>
            <a:pPr lvl="1"/>
            <a:endParaRPr lang="en-US" altLang="en-US" dirty="0"/>
          </a:p>
          <a:p>
            <a:r>
              <a:rPr lang="en-US" altLang="en-US" dirty="0"/>
              <a:t>Python is instead directly </a:t>
            </a:r>
            <a:r>
              <a:rPr lang="en-US" altLang="en-US" i="1" dirty="0"/>
              <a:t>interpreted </a:t>
            </a:r>
            <a:r>
              <a:rPr lang="en-US" altLang="en-US" dirty="0"/>
              <a:t>into machine instructions.</a:t>
            </a:r>
          </a:p>
        </p:txBody>
      </p:sp>
      <p:grpSp>
        <p:nvGrpSpPr>
          <p:cNvPr id="1490948" name="Group 4"/>
          <p:cNvGrpSpPr>
            <a:grpSpLocks/>
          </p:cNvGrpSpPr>
          <p:nvPr/>
        </p:nvGrpSpPr>
        <p:grpSpPr bwMode="auto">
          <a:xfrm>
            <a:off x="2114550" y="1419225"/>
            <a:ext cx="4798219" cy="1323975"/>
            <a:chOff x="48" y="2544"/>
            <a:chExt cx="5565" cy="1536"/>
          </a:xfrm>
        </p:grpSpPr>
        <p:sp>
          <p:nvSpPr>
            <p:cNvPr id="1490949" name="Line 5"/>
            <p:cNvSpPr>
              <a:spLocks noChangeShapeType="1"/>
            </p:cNvSpPr>
            <p:nvPr/>
          </p:nvSpPr>
          <p:spPr bwMode="auto">
            <a:xfrm>
              <a:off x="1824" y="3456"/>
              <a:ext cx="336" cy="0"/>
            </a:xfrm>
            <a:prstGeom prst="line">
              <a:avLst/>
            </a:prstGeom>
            <a:noFill/>
            <a:ln w="936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050"/>
            </a:p>
          </p:txBody>
        </p:sp>
        <p:sp>
          <p:nvSpPr>
            <p:cNvPr id="1490950" name="Text Box 6"/>
            <p:cNvSpPr txBox="1">
              <a:spLocks noChangeArrowheads="1"/>
            </p:cNvSpPr>
            <p:nvPr/>
          </p:nvSpPr>
          <p:spPr bwMode="auto">
            <a:xfrm>
              <a:off x="1584" y="2544"/>
              <a:ext cx="840" cy="3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i="1">
                  <a:solidFill>
                    <a:srgbClr val="000000"/>
                  </a:solidFill>
                  <a:latin typeface="Tahoma" panose="020B0604030504040204" pitchFamily="34" charset="0"/>
                </a:rPr>
                <a:t>compile</a:t>
              </a:r>
            </a:p>
          </p:txBody>
        </p:sp>
        <p:sp>
          <p:nvSpPr>
            <p:cNvPr id="1490951" name="Text Box 7"/>
            <p:cNvSpPr txBox="1">
              <a:spLocks noChangeArrowheads="1"/>
            </p:cNvSpPr>
            <p:nvPr/>
          </p:nvSpPr>
          <p:spPr bwMode="auto">
            <a:xfrm>
              <a:off x="3792" y="2544"/>
              <a:ext cx="846" cy="3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i="1">
                  <a:solidFill>
                    <a:srgbClr val="000000"/>
                  </a:solidFill>
                  <a:latin typeface="Tahoma" panose="020B0604030504040204" pitchFamily="34" charset="0"/>
                </a:rPr>
                <a:t>execute</a:t>
              </a:r>
            </a:p>
          </p:txBody>
        </p:sp>
        <p:sp>
          <p:nvSpPr>
            <p:cNvPr id="1490952" name="Text Box 8"/>
            <p:cNvSpPr txBox="1">
              <a:spLocks noChangeArrowheads="1"/>
            </p:cNvSpPr>
            <p:nvPr/>
          </p:nvSpPr>
          <p:spPr bwMode="auto">
            <a:xfrm>
              <a:off x="4374" y="2910"/>
              <a:ext cx="736" cy="3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a:solidFill>
                    <a:srgbClr val="000000"/>
                  </a:solidFill>
                  <a:latin typeface="Tahoma" panose="020B0604030504040204" pitchFamily="34" charset="0"/>
                </a:rPr>
                <a:t>output</a:t>
              </a:r>
            </a:p>
          </p:txBody>
        </p:sp>
        <p:pic>
          <p:nvPicPr>
            <p:cNvPr id="1490953" name="Picture 9"/>
            <p:cNvPicPr>
              <a:picLocks noChangeAspect="1" noChangeArrowheads="1"/>
            </p:cNvPicPr>
            <p:nvPr/>
          </p:nvPicPr>
          <p:blipFill>
            <a:blip r:embed="rId2">
              <a:extLst>
                <a:ext uri="{28A0092B-C50C-407E-A947-70E740481C1C}">
                  <a14:useLocalDpi xmlns:a14="http://schemas.microsoft.com/office/drawing/2010/main" val="0"/>
                </a:ext>
              </a:extLst>
            </a:blip>
            <a:srcRect r="48225" b="39371"/>
            <a:stretch>
              <a:fillRect/>
            </a:stretch>
          </p:blipFill>
          <p:spPr bwMode="auto">
            <a:xfrm>
              <a:off x="4368" y="3216"/>
              <a:ext cx="1245" cy="604"/>
            </a:xfrm>
            <a:prstGeom prst="rect">
              <a:avLst/>
            </a:prstGeom>
            <a:noFill/>
            <a:ln>
              <a:noFill/>
            </a:ln>
            <a:effectLst/>
            <a:extLst>
              <a:ext uri="{909E8E84-426E-40DD-AFC4-6F175D3DCCD1}">
                <a14:hiddenFill xmlns:a14="http://schemas.microsoft.com/office/drawing/2010/main">
                  <a:blipFill dpi="0" rotWithShape="0">
                    <a:blip/>
                    <a:srcRect r="48225" b="39371"/>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nvGrpSpPr>
            <p:cNvPr id="1490954" name="Group 10"/>
            <p:cNvGrpSpPr>
              <a:grpSpLocks/>
            </p:cNvGrpSpPr>
            <p:nvPr/>
          </p:nvGrpSpPr>
          <p:grpSpPr bwMode="auto">
            <a:xfrm>
              <a:off x="48" y="2880"/>
              <a:ext cx="1776" cy="1200"/>
              <a:chOff x="48" y="2880"/>
              <a:chExt cx="1776" cy="1200"/>
            </a:xfrm>
          </p:grpSpPr>
          <p:sp>
            <p:nvSpPr>
              <p:cNvPr id="1490955" name="Rectangle 11"/>
              <p:cNvSpPr>
                <a:spLocks noChangeArrowheads="1"/>
              </p:cNvSpPr>
              <p:nvPr/>
            </p:nvSpPr>
            <p:spPr bwMode="auto">
              <a:xfrm>
                <a:off x="48" y="2880"/>
                <a:ext cx="1776" cy="1200"/>
              </a:xfrm>
              <a:prstGeom prst="rect">
                <a:avLst/>
              </a:prstGeom>
              <a:noFill/>
              <a:ln w="9360">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050"/>
              </a:p>
            </p:txBody>
          </p:sp>
          <p:sp>
            <p:nvSpPr>
              <p:cNvPr id="1490956" name="Text Box 12"/>
              <p:cNvSpPr txBox="1">
                <a:spLocks noChangeArrowheads="1"/>
              </p:cNvSpPr>
              <p:nvPr/>
            </p:nvSpPr>
            <p:spPr bwMode="auto">
              <a:xfrm>
                <a:off x="67" y="2910"/>
                <a:ext cx="1757" cy="5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a:solidFill>
                      <a:srgbClr val="000000"/>
                    </a:solidFill>
                    <a:latin typeface="Tahoma" panose="020B0604030504040204" pitchFamily="34" charset="0"/>
                  </a:rPr>
                  <a:t>source code</a:t>
                </a:r>
              </a:p>
              <a:p>
                <a:pPr eaLnBrk="1" hangingPunct="1">
                  <a:buClr>
                    <a:srgbClr val="000000"/>
                  </a:buClr>
                  <a:buSzPct val="100000"/>
                  <a:buFont typeface="Tahoma" panose="020B0604030504040204" pitchFamily="34" charset="0"/>
                  <a:buNone/>
                </a:pPr>
                <a:r>
                  <a:rPr kumimoji="0" lang="en-GB" altLang="en-US" sz="1350">
                    <a:solidFill>
                      <a:srgbClr val="000000"/>
                    </a:solidFill>
                    <a:latin typeface="Courier New" panose="02070309020205020404" pitchFamily="49" charset="0"/>
                  </a:rPr>
                  <a:t>Hello.java</a:t>
                </a:r>
                <a:endParaRPr kumimoji="0" lang="en-GB" altLang="en-US" sz="1350">
                  <a:solidFill>
                    <a:srgbClr val="000000"/>
                  </a:solidFill>
                  <a:latin typeface="Tahoma" panose="020B0604030504040204" pitchFamily="34" charset="0"/>
                </a:endParaRPr>
              </a:p>
            </p:txBody>
          </p:sp>
          <p:pic>
            <p:nvPicPr>
              <p:cNvPr id="1490957"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 y="3456"/>
                <a:ext cx="560" cy="606"/>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grpSp>
          <p:nvGrpSpPr>
            <p:cNvPr id="1490958" name="Group 14"/>
            <p:cNvGrpSpPr>
              <a:grpSpLocks/>
            </p:cNvGrpSpPr>
            <p:nvPr/>
          </p:nvGrpSpPr>
          <p:grpSpPr bwMode="auto">
            <a:xfrm>
              <a:off x="2208" y="2880"/>
              <a:ext cx="1776" cy="1200"/>
              <a:chOff x="2208" y="2880"/>
              <a:chExt cx="1776" cy="1200"/>
            </a:xfrm>
          </p:grpSpPr>
          <p:pic>
            <p:nvPicPr>
              <p:cNvPr id="1490959"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4" y="3456"/>
                <a:ext cx="586" cy="572"/>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90960" name="Rectangle 16"/>
              <p:cNvSpPr>
                <a:spLocks noChangeArrowheads="1"/>
              </p:cNvSpPr>
              <p:nvPr/>
            </p:nvSpPr>
            <p:spPr bwMode="auto">
              <a:xfrm>
                <a:off x="2208" y="2880"/>
                <a:ext cx="1776" cy="1200"/>
              </a:xfrm>
              <a:prstGeom prst="rect">
                <a:avLst/>
              </a:prstGeom>
              <a:noFill/>
              <a:ln w="9360">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050"/>
              </a:p>
            </p:txBody>
          </p:sp>
          <p:sp>
            <p:nvSpPr>
              <p:cNvPr id="1490961" name="Text Box 17"/>
              <p:cNvSpPr txBox="1">
                <a:spLocks noChangeArrowheads="1"/>
              </p:cNvSpPr>
              <p:nvPr/>
            </p:nvSpPr>
            <p:spPr bwMode="auto">
              <a:xfrm>
                <a:off x="2227" y="2910"/>
                <a:ext cx="1757" cy="5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a:solidFill>
                      <a:srgbClr val="000000"/>
                    </a:solidFill>
                    <a:latin typeface="Tahoma" panose="020B0604030504040204" pitchFamily="34" charset="0"/>
                  </a:rPr>
                  <a:t>byte code</a:t>
                </a:r>
              </a:p>
              <a:p>
                <a:pPr eaLnBrk="1" hangingPunct="1">
                  <a:buClr>
                    <a:srgbClr val="000000"/>
                  </a:buClr>
                  <a:buSzPct val="100000"/>
                  <a:buFont typeface="Tahoma" panose="020B0604030504040204" pitchFamily="34" charset="0"/>
                  <a:buNone/>
                </a:pPr>
                <a:r>
                  <a:rPr kumimoji="0" lang="en-GB" altLang="en-US" sz="1350">
                    <a:solidFill>
                      <a:srgbClr val="000000"/>
                    </a:solidFill>
                    <a:latin typeface="Courier New" panose="02070309020205020404" pitchFamily="49" charset="0"/>
                  </a:rPr>
                  <a:t>Hello.class</a:t>
                </a:r>
                <a:endParaRPr kumimoji="0" lang="en-GB" altLang="en-US" sz="1350">
                  <a:solidFill>
                    <a:srgbClr val="000000"/>
                  </a:solidFill>
                  <a:latin typeface="Tahoma" panose="020B0604030504040204" pitchFamily="34" charset="0"/>
                </a:endParaRPr>
              </a:p>
            </p:txBody>
          </p:sp>
        </p:grpSp>
        <p:sp>
          <p:nvSpPr>
            <p:cNvPr id="1490962" name="Line 18"/>
            <p:cNvSpPr>
              <a:spLocks noChangeShapeType="1"/>
            </p:cNvSpPr>
            <p:nvPr/>
          </p:nvSpPr>
          <p:spPr bwMode="auto">
            <a:xfrm>
              <a:off x="3984" y="3456"/>
              <a:ext cx="336" cy="0"/>
            </a:xfrm>
            <a:prstGeom prst="line">
              <a:avLst/>
            </a:prstGeom>
            <a:noFill/>
            <a:ln w="936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050"/>
            </a:p>
          </p:txBody>
        </p:sp>
      </p:grpSp>
      <p:grpSp>
        <p:nvGrpSpPr>
          <p:cNvPr id="1490980" name="Group 36"/>
          <p:cNvGrpSpPr>
            <a:grpSpLocks/>
          </p:cNvGrpSpPr>
          <p:nvPr/>
        </p:nvGrpSpPr>
        <p:grpSpPr bwMode="auto">
          <a:xfrm>
            <a:off x="5508222" y="2815918"/>
            <a:ext cx="2914650" cy="1323975"/>
            <a:chOff x="816" y="2928"/>
            <a:chExt cx="2448" cy="1112"/>
          </a:xfrm>
        </p:grpSpPr>
        <p:sp>
          <p:nvSpPr>
            <p:cNvPr id="1490964" name="Line 20"/>
            <p:cNvSpPr>
              <a:spLocks noChangeShapeType="1"/>
            </p:cNvSpPr>
            <p:nvPr/>
          </p:nvSpPr>
          <p:spPr bwMode="auto">
            <a:xfrm>
              <a:off x="2102" y="3588"/>
              <a:ext cx="243" cy="0"/>
            </a:xfrm>
            <a:prstGeom prst="line">
              <a:avLst/>
            </a:prstGeom>
            <a:noFill/>
            <a:ln w="936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050"/>
            </a:p>
          </p:txBody>
        </p:sp>
        <p:sp>
          <p:nvSpPr>
            <p:cNvPr id="1490965" name="Text Box 21"/>
            <p:cNvSpPr txBox="1">
              <a:spLocks noChangeArrowheads="1"/>
            </p:cNvSpPr>
            <p:nvPr/>
          </p:nvSpPr>
          <p:spPr bwMode="auto">
            <a:xfrm>
              <a:off x="1928" y="2928"/>
              <a:ext cx="760" cy="23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i="1">
                  <a:solidFill>
                    <a:srgbClr val="000000"/>
                  </a:solidFill>
                  <a:latin typeface="Tahoma" panose="020B0604030504040204" pitchFamily="34" charset="0"/>
                </a:rPr>
                <a:t>interpret</a:t>
              </a:r>
            </a:p>
          </p:txBody>
        </p:sp>
        <p:sp>
          <p:nvSpPr>
            <p:cNvPr id="1490967" name="Text Box 23"/>
            <p:cNvSpPr txBox="1">
              <a:spLocks noChangeArrowheads="1"/>
            </p:cNvSpPr>
            <p:nvPr/>
          </p:nvSpPr>
          <p:spPr bwMode="auto">
            <a:xfrm>
              <a:off x="2367" y="3193"/>
              <a:ext cx="533" cy="23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a:solidFill>
                    <a:srgbClr val="000000"/>
                  </a:solidFill>
                  <a:latin typeface="Tahoma" panose="020B0604030504040204" pitchFamily="34" charset="0"/>
                </a:rPr>
                <a:t>output</a:t>
              </a:r>
            </a:p>
          </p:txBody>
        </p:sp>
        <p:pic>
          <p:nvPicPr>
            <p:cNvPr id="1490968" name="Picture 24"/>
            <p:cNvPicPr>
              <a:picLocks noChangeAspect="1" noChangeArrowheads="1"/>
            </p:cNvPicPr>
            <p:nvPr/>
          </p:nvPicPr>
          <p:blipFill>
            <a:blip r:embed="rId2">
              <a:extLst>
                <a:ext uri="{28A0092B-C50C-407E-A947-70E740481C1C}">
                  <a14:useLocalDpi xmlns:a14="http://schemas.microsoft.com/office/drawing/2010/main" val="0"/>
                </a:ext>
              </a:extLst>
            </a:blip>
            <a:srcRect r="48225" b="39371"/>
            <a:stretch>
              <a:fillRect/>
            </a:stretch>
          </p:blipFill>
          <p:spPr bwMode="auto">
            <a:xfrm>
              <a:off x="2362" y="3415"/>
              <a:ext cx="902" cy="437"/>
            </a:xfrm>
            <a:prstGeom prst="rect">
              <a:avLst/>
            </a:prstGeom>
            <a:noFill/>
            <a:ln>
              <a:noFill/>
            </a:ln>
            <a:effectLst/>
            <a:extLst>
              <a:ext uri="{909E8E84-426E-40DD-AFC4-6F175D3DCCD1}">
                <a14:hiddenFill xmlns:a14="http://schemas.microsoft.com/office/drawing/2010/main">
                  <a:blipFill dpi="0" rotWithShape="0">
                    <a:blip/>
                    <a:srcRect r="48225" b="39371"/>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90970" name="Rectangle 26"/>
            <p:cNvSpPr>
              <a:spLocks noChangeArrowheads="1"/>
            </p:cNvSpPr>
            <p:nvPr/>
          </p:nvSpPr>
          <p:spPr bwMode="auto">
            <a:xfrm>
              <a:off x="816" y="3171"/>
              <a:ext cx="1286" cy="869"/>
            </a:xfrm>
            <a:prstGeom prst="rect">
              <a:avLst/>
            </a:prstGeom>
            <a:noFill/>
            <a:ln w="9360">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050"/>
            </a:p>
          </p:txBody>
        </p:sp>
        <p:sp>
          <p:nvSpPr>
            <p:cNvPr id="1490971" name="Text Box 27"/>
            <p:cNvSpPr txBox="1">
              <a:spLocks noChangeArrowheads="1"/>
            </p:cNvSpPr>
            <p:nvPr/>
          </p:nvSpPr>
          <p:spPr bwMode="auto">
            <a:xfrm>
              <a:off x="830" y="3193"/>
              <a:ext cx="1272" cy="40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67500" tIns="35100" rIns="67500" bIns="35100">
              <a:spAutoFit/>
            </a:bodyPr>
            <a:lstStyle>
              <a:lvl1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1pPr>
              <a:lvl2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2pPr>
              <a:lvl3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3pPr>
              <a:lvl4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4pPr>
              <a:lvl5pPr defTabSz="449263" eaLnBrk="0" hangingPunct="0">
                <a:spcBef>
                  <a:spcPct val="0"/>
                </a:spcBef>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5pPr>
              <a:lvl6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6pPr>
              <a:lvl7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7pPr>
              <a:lvl8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8pPr>
              <a:lvl9pPr defTabSz="449263"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kumimoji="1" sz="2400">
                  <a:solidFill>
                    <a:schemeClr val="tx1"/>
                  </a:solidFill>
                  <a:latin typeface="Times New Roman" panose="02020603050405020304" pitchFamily="18" charset="0"/>
                </a:defRPr>
              </a:lvl9pPr>
            </a:lstStyle>
            <a:p>
              <a:pPr eaLnBrk="1" hangingPunct="1">
                <a:buClr>
                  <a:srgbClr val="000000"/>
                </a:buClr>
                <a:buSzPct val="100000"/>
                <a:buFont typeface="Tahoma" panose="020B0604030504040204" pitchFamily="34" charset="0"/>
                <a:buNone/>
              </a:pPr>
              <a:r>
                <a:rPr kumimoji="0" lang="en-GB" altLang="en-US" sz="1350">
                  <a:solidFill>
                    <a:srgbClr val="000000"/>
                  </a:solidFill>
                  <a:latin typeface="Tahoma" panose="020B0604030504040204" pitchFamily="34" charset="0"/>
                </a:rPr>
                <a:t>source code</a:t>
              </a:r>
            </a:p>
            <a:p>
              <a:pPr eaLnBrk="1" hangingPunct="1">
                <a:buClr>
                  <a:srgbClr val="000000"/>
                </a:buClr>
                <a:buSzPct val="100000"/>
                <a:buFont typeface="Tahoma" panose="020B0604030504040204" pitchFamily="34" charset="0"/>
                <a:buNone/>
              </a:pPr>
              <a:r>
                <a:rPr kumimoji="0" lang="en-GB" altLang="en-US" sz="1350">
                  <a:solidFill>
                    <a:srgbClr val="000000"/>
                  </a:solidFill>
                  <a:latin typeface="Courier New" panose="02070309020205020404" pitchFamily="49" charset="0"/>
                </a:rPr>
                <a:t>Hello.py</a:t>
              </a:r>
              <a:endParaRPr kumimoji="0" lang="en-GB" altLang="en-US" sz="1350">
                <a:solidFill>
                  <a:srgbClr val="000000"/>
                </a:solidFill>
                <a:latin typeface="Tahoma" panose="020B0604030504040204" pitchFamily="34" charset="0"/>
              </a:endParaRPr>
            </a:p>
          </p:txBody>
        </p:sp>
        <p:pic>
          <p:nvPicPr>
            <p:cNvPr id="1490979" name="Picture 3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00" y="3582"/>
              <a:ext cx="406" cy="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7419248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40B76F1C-8165-C843-87EC-272E7141E5B9}"/>
              </a:ext>
            </a:extLst>
          </p:cNvPr>
          <p:cNvSpPr>
            <a:spLocks noGrp="1" noChangeArrowheads="1"/>
          </p:cNvSpPr>
          <p:nvPr>
            <p:ph type="title"/>
          </p:nvPr>
        </p:nvSpPr>
        <p:spPr/>
        <p:txBody>
          <a:bodyPr/>
          <a:lstStyle/>
          <a:p>
            <a:pPr>
              <a:defRPr/>
            </a:pPr>
            <a:r>
              <a:rPr lang="en-US" dirty="0">
                <a:solidFill>
                  <a:schemeClr val="accent1">
                    <a:satMod val="150000"/>
                  </a:schemeClr>
                </a:solidFill>
              </a:rPr>
              <a:t>Summary</a:t>
            </a:r>
          </a:p>
        </p:txBody>
      </p:sp>
      <p:sp>
        <p:nvSpPr>
          <p:cNvPr id="39939" name="Rectangle 3">
            <a:extLst>
              <a:ext uri="{FF2B5EF4-FFF2-40B4-BE49-F238E27FC236}">
                <a16:creationId xmlns:a16="http://schemas.microsoft.com/office/drawing/2014/main" id="{585D6522-0321-7746-AC93-521A9871573B}"/>
              </a:ext>
            </a:extLst>
          </p:cNvPr>
          <p:cNvSpPr>
            <a:spLocks noGrp="1" noChangeArrowheads="1"/>
          </p:cNvSpPr>
          <p:nvPr>
            <p:ph idx="1"/>
          </p:nvPr>
        </p:nvSpPr>
        <p:spPr/>
        <p:txBody>
          <a:bodyPr/>
          <a:lstStyle/>
          <a:p>
            <a:r>
              <a:rPr lang="en-US" altLang="en-US" sz="1600" dirty="0"/>
              <a:t>U - Read the Problem Statement</a:t>
            </a:r>
          </a:p>
          <a:p>
            <a:pPr lvl="1"/>
            <a:r>
              <a:rPr lang="en-US" altLang="en-US" sz="1600" dirty="0"/>
              <a:t>Identify the inputs, outputs, and processes </a:t>
            </a:r>
          </a:p>
          <a:p>
            <a:r>
              <a:rPr lang="en-US" altLang="en-US" sz="1600" dirty="0"/>
              <a:t>D - Decide how to Solve the Problem</a:t>
            </a:r>
          </a:p>
          <a:p>
            <a:pPr lvl="1"/>
            <a:r>
              <a:rPr lang="en-US" altLang="en-US" sz="1600" dirty="0"/>
              <a:t>Create an Algorithm / Flowchart / </a:t>
            </a:r>
            <a:r>
              <a:rPr lang="en-US" altLang="en-US" sz="1600" dirty="0" err="1"/>
              <a:t>Psuedocode</a:t>
            </a:r>
            <a:endParaRPr lang="en-US" altLang="en-US" sz="1600" dirty="0"/>
          </a:p>
          <a:p>
            <a:r>
              <a:rPr lang="en-US" altLang="en-US" sz="1600" dirty="0"/>
              <a:t>I - Program the Code </a:t>
            </a:r>
          </a:p>
          <a:p>
            <a:pPr lvl="1"/>
            <a:r>
              <a:rPr lang="en-US" altLang="en-US" sz="1600" dirty="0"/>
              <a:t>Implement in Programming Language</a:t>
            </a:r>
          </a:p>
          <a:p>
            <a:r>
              <a:rPr lang="en-US" altLang="en-US" sz="1600" dirty="0"/>
              <a:t>E - Test the Solution</a:t>
            </a:r>
          </a:p>
          <a:p>
            <a:pPr lvl="1"/>
            <a:r>
              <a:rPr lang="en-US" altLang="en-US" sz="1600" dirty="0"/>
              <a:t>Run the Code using numerous, varied test cases</a:t>
            </a:r>
          </a:p>
        </p:txBody>
      </p:sp>
    </p:spTree>
    <p:extLst>
      <p:ext uri="{BB962C8B-B14F-4D97-AF65-F5344CB8AC3E}">
        <p14:creationId xmlns:p14="http://schemas.microsoft.com/office/powerpoint/2010/main" val="40126712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50012879-6A75-7348-A578-B32FE6231248}"/>
              </a:ext>
            </a:extLst>
          </p:cNvPr>
          <p:cNvSpPr>
            <a:spLocks noGrp="1" noChangeArrowheads="1"/>
          </p:cNvSpPr>
          <p:nvPr>
            <p:ph type="title"/>
          </p:nvPr>
        </p:nvSpPr>
        <p:spPr/>
        <p:txBody>
          <a:bodyPr/>
          <a:lstStyle/>
          <a:p>
            <a:pPr>
              <a:defRPr/>
            </a:pPr>
            <a:r>
              <a:rPr lang="en-US" dirty="0">
                <a:solidFill>
                  <a:schemeClr val="accent1">
                    <a:satMod val="150000"/>
                  </a:schemeClr>
                </a:solidFill>
              </a:rPr>
              <a:t>In-Class Exercise</a:t>
            </a:r>
          </a:p>
        </p:txBody>
      </p:sp>
      <p:sp>
        <p:nvSpPr>
          <p:cNvPr id="43011" name="Rectangle 3">
            <a:extLst>
              <a:ext uri="{FF2B5EF4-FFF2-40B4-BE49-F238E27FC236}">
                <a16:creationId xmlns:a16="http://schemas.microsoft.com/office/drawing/2014/main" id="{72715DF2-BBDB-7349-AD2E-9423DF9ACD5C}"/>
              </a:ext>
            </a:extLst>
          </p:cNvPr>
          <p:cNvSpPr>
            <a:spLocks noGrp="1" noChangeArrowheads="1"/>
          </p:cNvSpPr>
          <p:nvPr>
            <p:ph idx="1"/>
          </p:nvPr>
        </p:nvSpPr>
        <p:spPr/>
        <p:txBody>
          <a:bodyPr/>
          <a:lstStyle/>
          <a:p>
            <a:r>
              <a:rPr lang="en-US" altLang="en-US" dirty="0"/>
              <a:t>Write an algorithm to serve as how-to instructions for some relatively simple task or activity.  You choose the task, should be 10-15 steps in length.  Assume you are writing instructions for someone who has never performed task before.  </a:t>
            </a:r>
          </a:p>
        </p:txBody>
      </p:sp>
    </p:spTree>
    <p:extLst>
      <p:ext uri="{BB962C8B-B14F-4D97-AF65-F5344CB8AC3E}">
        <p14:creationId xmlns:p14="http://schemas.microsoft.com/office/powerpoint/2010/main" val="30884260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25"/>
            <a:ext cx="5978100" cy="18729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US" dirty="0"/>
              <a:t>Getting Started in Programming</a:t>
            </a:r>
            <a:endParaRPr dirty="0"/>
          </a:p>
        </p:txBody>
      </p:sp>
      <p:sp>
        <p:nvSpPr>
          <p:cNvPr id="2" name="Subtitle 1"/>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1309913849"/>
      </p:ext>
    </p:extLst>
  </p:cSld>
  <p:clrMapOvr>
    <a:overrideClrMapping bg1="lt1" tx1="dk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1"/>
          <p:cNvSpPr txBox="1">
            <a:spLocks noGrp="1"/>
          </p:cNvSpPr>
          <p:nvPr>
            <p:ph type="title"/>
          </p:nvPr>
        </p:nvSpPr>
        <p:spPr>
          <a:xfrm>
            <a:off x="1303800" y="598575"/>
            <a:ext cx="6083100" cy="1590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What is a programming language?</a:t>
            </a:r>
            <a:endParaRPr/>
          </a:p>
        </p:txBody>
      </p:sp>
      <p:sp>
        <p:nvSpPr>
          <p:cNvPr id="335" name="Google Shape;335;p21"/>
          <p:cNvSpPr txBox="1">
            <a:spLocks noGrp="1"/>
          </p:cNvSpPr>
          <p:nvPr>
            <p:ph type="body" idx="1"/>
          </p:nvPr>
        </p:nvSpPr>
        <p:spPr>
          <a:xfrm>
            <a:off x="2916000" y="1428075"/>
            <a:ext cx="3312000" cy="835200"/>
          </a:xfrm>
          <a:prstGeom prst="rect">
            <a:avLst/>
          </a:prstGeom>
        </p:spPr>
        <p:txBody>
          <a:bodyPr spcFirstLastPara="1" wrap="square" lIns="91425" tIns="91425" rIns="91425" bIns="91425" anchor="t" anchorCtr="0">
            <a:noAutofit/>
          </a:bodyPr>
          <a:lstStyle/>
          <a:p>
            <a:pPr marL="0" lvl="0" indent="0" algn="ctr">
              <a:spcBef>
                <a:spcPts val="0"/>
              </a:spcBef>
              <a:spcAft>
                <a:spcPts val="1600"/>
              </a:spcAft>
              <a:buNone/>
            </a:pPr>
            <a:r>
              <a:rPr lang="en" sz="1200">
                <a:solidFill>
                  <a:srgbClr val="222222"/>
                </a:solidFill>
                <a:highlight>
                  <a:srgbClr val="FFFFFF"/>
                </a:highlight>
                <a:latin typeface="Roboto"/>
                <a:ea typeface="Roboto"/>
                <a:cs typeface="Roboto"/>
                <a:sym typeface="Roboto"/>
              </a:rPr>
              <a:t>“a vocabulary and set of grammatical rules for instructing a computer or computing device to perform specific tasks.”</a:t>
            </a:r>
            <a:endParaRPr/>
          </a:p>
        </p:txBody>
      </p:sp>
      <p:sp>
        <p:nvSpPr>
          <p:cNvPr id="336" name="Google Shape;336;p21"/>
          <p:cNvSpPr txBox="1"/>
          <p:nvPr/>
        </p:nvSpPr>
        <p:spPr>
          <a:xfrm>
            <a:off x="1396500" y="2422413"/>
            <a:ext cx="1519500" cy="270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Arial"/>
                <a:cs typeface="Arial"/>
                <a:sym typeface="Arial"/>
              </a:rPr>
              <a:t>Visual Basic.</a:t>
            </a:r>
            <a:endParaRPr kumimoji="0" sz="1400" b="0" i="0" u="sng" strike="noStrike" kern="0" cap="none" spc="0" normalizeH="0" baseline="0" noProof="0">
              <a:ln>
                <a:noFill/>
              </a:ln>
              <a:solidFill>
                <a:srgbClr val="000000"/>
              </a:solidFill>
              <a:effectLst/>
              <a:uLnTx/>
              <a:uFillTx/>
              <a:latin typeface="Arial"/>
              <a:cs typeface="Arial"/>
              <a:sym typeface="Arial"/>
            </a:endParaRPr>
          </a:p>
        </p:txBody>
      </p:sp>
      <p:sp>
        <p:nvSpPr>
          <p:cNvPr id="337" name="Google Shape;337;p21"/>
          <p:cNvSpPr txBox="1"/>
          <p:nvPr/>
        </p:nvSpPr>
        <p:spPr>
          <a:xfrm>
            <a:off x="5934800" y="2343525"/>
            <a:ext cx="1452000" cy="3489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sng" strike="noStrike" kern="0" cap="none" spc="0" normalizeH="0" baseline="0" noProof="0">
                <a:ln>
                  <a:noFill/>
                </a:ln>
                <a:solidFill>
                  <a:srgbClr val="000000"/>
                </a:solidFill>
                <a:effectLst/>
                <a:uLnTx/>
                <a:uFillTx/>
                <a:latin typeface="Arial"/>
                <a:cs typeface="Arial"/>
                <a:sym typeface="Arial"/>
              </a:rPr>
              <a:t>Python.</a:t>
            </a:r>
            <a:endParaRPr kumimoji="0" sz="1400" b="0" i="0" u="sng" strike="noStrike" kern="0" cap="none" spc="0" normalizeH="0" baseline="0" noProof="0">
              <a:ln>
                <a:noFill/>
              </a:ln>
              <a:solidFill>
                <a:srgbClr val="000000"/>
              </a:solidFill>
              <a:effectLst/>
              <a:uLnTx/>
              <a:uFillTx/>
              <a:latin typeface="Arial"/>
              <a:cs typeface="Arial"/>
              <a:sym typeface="Arial"/>
            </a:endParaRPr>
          </a:p>
        </p:txBody>
      </p:sp>
      <p:sp>
        <p:nvSpPr>
          <p:cNvPr id="338" name="Google Shape;338;p21"/>
          <p:cNvSpPr txBox="1"/>
          <p:nvPr/>
        </p:nvSpPr>
        <p:spPr>
          <a:xfrm>
            <a:off x="5272850" y="2988075"/>
            <a:ext cx="4490700" cy="1519500"/>
          </a:xfrm>
          <a:prstGeom prst="rect">
            <a:avLst/>
          </a:prstGeom>
          <a:noFill/>
          <a:ln>
            <a:noFill/>
          </a:ln>
        </p:spPr>
        <p:txBody>
          <a:bodyPr spcFirstLastPara="1" wrap="square" lIns="91425" tIns="91425" rIns="91425" bIns="91425" anchor="t" anchorCtr="0">
            <a:noAutofit/>
          </a:bodyPr>
          <a:lstStyle/>
          <a:p>
            <a:pPr marL="38100" marR="38100" lvl="0" indent="0" algn="l" defTabSz="914400" rtl="0" eaLnBrk="1" fontAlgn="auto" latinLnBrk="0" hangingPunct="1">
              <a:lnSpc>
                <a:spcPct val="150000"/>
              </a:lnSpc>
              <a:spcBef>
                <a:spcPts val="0"/>
              </a:spcBef>
              <a:spcAft>
                <a:spcPts val="0"/>
              </a:spcAft>
              <a:buClr>
                <a:srgbClr val="000000"/>
              </a:buClr>
              <a:buSzTx/>
              <a:buFont typeface="Arial"/>
              <a:buNone/>
              <a:tabLst/>
              <a:defRPr/>
            </a:pPr>
            <a:r>
              <a:rPr kumimoji="0" lang="en" sz="1050" b="0" i="0" u="none" strike="noStrike" kern="0" cap="none" spc="0" normalizeH="0" baseline="0" noProof="0">
                <a:ln>
                  <a:noFill/>
                </a:ln>
                <a:solidFill>
                  <a:srgbClr val="FF5600"/>
                </a:solidFill>
                <a:effectLst/>
                <a:highlight>
                  <a:srgbClr val="FFFFFF"/>
                </a:highlight>
                <a:uLnTx/>
                <a:uFillTx/>
                <a:latin typeface="Courier New"/>
                <a:ea typeface="Courier New"/>
                <a:cs typeface="Courier New"/>
                <a:sym typeface="Courier New"/>
              </a:rPr>
              <a:t>def</a:t>
            </a: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 </a:t>
            </a:r>
            <a:r>
              <a:rPr kumimoji="0" lang="en" sz="1050" b="0" i="0" u="none" strike="noStrike" kern="0" cap="none" spc="0" normalizeH="0" baseline="0" noProof="0">
                <a:ln>
                  <a:noFill/>
                </a:ln>
                <a:solidFill>
                  <a:srgbClr val="21439C"/>
                </a:solidFill>
                <a:effectLst/>
                <a:highlight>
                  <a:srgbClr val="FFFFFF"/>
                </a:highlight>
                <a:uLnTx/>
                <a:uFillTx/>
                <a:latin typeface="Courier New"/>
                <a:ea typeface="Courier New"/>
                <a:cs typeface="Courier New"/>
                <a:sym typeface="Courier New"/>
              </a:rPr>
              <a:t>main</a:t>
            </a: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a:t>
            </a:r>
            <a:b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b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    </a:t>
            </a:r>
            <a:r>
              <a:rPr kumimoji="0" lang="en" sz="1050" b="0" i="0" u="none" strike="noStrike" kern="0" cap="none" spc="0" normalizeH="0" baseline="0" noProof="0">
                <a:ln>
                  <a:noFill/>
                </a:ln>
                <a:solidFill>
                  <a:srgbClr val="FF5600"/>
                </a:solidFill>
                <a:effectLst/>
                <a:highlight>
                  <a:srgbClr val="FFFFFF"/>
                </a:highlight>
                <a:uLnTx/>
                <a:uFillTx/>
                <a:latin typeface="Courier New"/>
                <a:ea typeface="Courier New"/>
                <a:cs typeface="Courier New"/>
                <a:sym typeface="Courier New"/>
              </a:rPr>
              <a:t>print</a:t>
            </a: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a:t>
            </a:r>
            <a:r>
              <a:rPr kumimoji="0" lang="en" sz="1050" b="0" i="0" u="none" strike="noStrike" kern="0" cap="none" spc="0" normalizeH="0" baseline="0" noProof="0">
                <a:ln>
                  <a:noFill/>
                </a:ln>
                <a:solidFill>
                  <a:srgbClr val="00A33F"/>
                </a:solidFill>
                <a:effectLst/>
                <a:highlight>
                  <a:srgbClr val="FFFFFF"/>
                </a:highlight>
                <a:uLnTx/>
                <a:uFillTx/>
                <a:latin typeface="Courier New"/>
                <a:ea typeface="Courier New"/>
                <a:cs typeface="Courier New"/>
                <a:sym typeface="Courier New"/>
              </a:rPr>
              <a:t>"Hello, World!"</a:t>
            </a: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a:t>
            </a:r>
            <a:b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b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21"/>
          <p:cNvSpPr txBox="1"/>
          <p:nvPr/>
        </p:nvSpPr>
        <p:spPr>
          <a:xfrm>
            <a:off x="528975" y="2926275"/>
            <a:ext cx="3601500" cy="1643100"/>
          </a:xfrm>
          <a:prstGeom prst="rect">
            <a:avLst/>
          </a:prstGeom>
          <a:noFill/>
          <a:ln>
            <a:noFill/>
          </a:ln>
        </p:spPr>
        <p:txBody>
          <a:bodyPr spcFirstLastPara="1" wrap="square" lIns="91425" tIns="91425" rIns="91425" bIns="91425" anchor="t" anchorCtr="0">
            <a:noAutofit/>
          </a:bodyPr>
          <a:lstStyle/>
          <a:p>
            <a:pPr marL="38100" marR="38100" lvl="0" indent="0" algn="l" defTabSz="914400" rtl="0" eaLnBrk="1" fontAlgn="auto" latinLnBrk="0" hangingPunct="1">
              <a:lnSpc>
                <a:spcPct val="150000"/>
              </a:lnSpc>
              <a:spcBef>
                <a:spcPts val="0"/>
              </a:spcBef>
              <a:spcAft>
                <a:spcPts val="0"/>
              </a:spcAft>
              <a:buClr>
                <a:srgbClr val="000000"/>
              </a:buClr>
              <a:buSzTx/>
              <a:buFont typeface="Arial"/>
              <a:buNone/>
              <a:tabLst/>
              <a:defRPr/>
            </a:pP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  Sub Main()</a:t>
            </a:r>
            <a:b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b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     Console.WriteLine (</a:t>
            </a:r>
            <a:r>
              <a:rPr kumimoji="0" lang="en" sz="1050" b="0" i="0" u="none" strike="noStrike" kern="0" cap="none" spc="0" normalizeH="0" baseline="0" noProof="0">
                <a:ln>
                  <a:noFill/>
                </a:ln>
                <a:solidFill>
                  <a:srgbClr val="00A33F"/>
                </a:solidFill>
                <a:effectLst/>
                <a:highlight>
                  <a:srgbClr val="FFFFFF"/>
                </a:highlight>
                <a:uLnTx/>
                <a:uFillTx/>
                <a:latin typeface="Courier New"/>
                <a:ea typeface="Courier New"/>
                <a:cs typeface="Courier New"/>
                <a:sym typeface="Courier New"/>
              </a:rPr>
              <a:t>"Hello, World!"</a:t>
            </a: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a:t>
            </a:r>
            <a:b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br>
            <a:r>
              <a:rPr kumimoji="0" lang="en"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rPr>
              <a:t>   End Sub</a:t>
            </a:r>
            <a:endParaRPr kumimoji="0" sz="1050" b="0" i="0" u="none" strike="noStrike" kern="0" cap="none" spc="0" normalizeH="0" baseline="0" noProof="0">
              <a:ln>
                <a:noFill/>
              </a:ln>
              <a:solidFill>
                <a:srgbClr val="000000"/>
              </a:solidFill>
              <a:effectLst/>
              <a:highlight>
                <a:srgbClr val="FFFFFF"/>
              </a:highlight>
              <a:uLnTx/>
              <a:uFillTx/>
              <a:latin typeface="Courier New"/>
              <a:ea typeface="Courier New"/>
              <a:cs typeface="Courier New"/>
              <a:sym typeface="Courier New"/>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 name="Google Shape;340;p21"/>
          <p:cNvSpPr txBox="1"/>
          <p:nvPr/>
        </p:nvSpPr>
        <p:spPr>
          <a:xfrm>
            <a:off x="3340950" y="4507575"/>
            <a:ext cx="2462100" cy="3489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both have equivalent output</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3204397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19"/>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Why Python?</a:t>
            </a:r>
            <a:endParaRPr dirty="0"/>
          </a:p>
        </p:txBody>
      </p:sp>
      <p:sp>
        <p:nvSpPr>
          <p:cNvPr id="322" name="Google Shape;322;p19"/>
          <p:cNvSpPr txBox="1">
            <a:spLocks noGrp="1"/>
          </p:cNvSpPr>
          <p:nvPr>
            <p:ph type="body" idx="1"/>
          </p:nvPr>
        </p:nvSpPr>
        <p:spPr>
          <a:xfrm>
            <a:off x="1303799" y="1726351"/>
            <a:ext cx="6078777" cy="2354761"/>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800" dirty="0"/>
              <a:t>Simple syntax, interpreted language</a:t>
            </a:r>
            <a:endParaRPr sz="1800" dirty="0"/>
          </a:p>
          <a:p>
            <a:pPr marL="0" lvl="0" indent="0">
              <a:spcBef>
                <a:spcPts val="1600"/>
              </a:spcBef>
              <a:spcAft>
                <a:spcPts val="0"/>
              </a:spcAft>
              <a:buNone/>
            </a:pPr>
            <a:r>
              <a:rPr lang="en" sz="1800" dirty="0"/>
              <a:t>Many pre written modules</a:t>
            </a:r>
            <a:endParaRPr sz="1800" dirty="0"/>
          </a:p>
          <a:p>
            <a:pPr marL="0" lvl="0" indent="0">
              <a:spcBef>
                <a:spcPts val="1600"/>
              </a:spcBef>
              <a:spcAft>
                <a:spcPts val="0"/>
              </a:spcAft>
              <a:buNone/>
            </a:pPr>
            <a:r>
              <a:rPr lang="en" sz="1800" dirty="0"/>
              <a:t>Easy exposure to advanced concepts</a:t>
            </a:r>
            <a:endParaRPr sz="1800" dirty="0"/>
          </a:p>
          <a:p>
            <a:pPr marL="0" lvl="0" indent="0">
              <a:spcBef>
                <a:spcPts val="1600"/>
              </a:spcBef>
              <a:spcAft>
                <a:spcPts val="0"/>
              </a:spcAft>
              <a:buNone/>
            </a:pPr>
            <a:r>
              <a:rPr lang="en" sz="1800" dirty="0"/>
              <a:t>Widely used in many industries</a:t>
            </a:r>
            <a:endParaRPr sz="1800" dirty="0"/>
          </a:p>
          <a:p>
            <a:pPr marL="0" lvl="0" indent="0">
              <a:spcBef>
                <a:spcPts val="1600"/>
              </a:spcBef>
              <a:spcAft>
                <a:spcPts val="1600"/>
              </a:spcAft>
              <a:buNone/>
            </a:pPr>
            <a:endParaRPr dirty="0"/>
          </a:p>
        </p:txBody>
      </p:sp>
    </p:spTree>
    <p:extLst>
      <p:ext uri="{BB962C8B-B14F-4D97-AF65-F5344CB8AC3E}">
        <p14:creationId xmlns:p14="http://schemas.microsoft.com/office/powerpoint/2010/main" val="70433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442BE-2548-AE45-86AC-26075D0C1EAC}"/>
              </a:ext>
            </a:extLst>
          </p:cNvPr>
          <p:cNvSpPr>
            <a:spLocks noGrp="1"/>
          </p:cNvSpPr>
          <p:nvPr>
            <p:ph type="title"/>
          </p:nvPr>
        </p:nvSpPr>
        <p:spPr/>
        <p:txBody>
          <a:bodyPr/>
          <a:lstStyle/>
          <a:p>
            <a:r>
              <a:rPr lang="en-US" dirty="0"/>
              <a:t>Before Starting</a:t>
            </a:r>
          </a:p>
        </p:txBody>
      </p:sp>
      <p:sp>
        <p:nvSpPr>
          <p:cNvPr id="3" name="Text Placeholder 2">
            <a:extLst>
              <a:ext uri="{FF2B5EF4-FFF2-40B4-BE49-F238E27FC236}">
                <a16:creationId xmlns:a16="http://schemas.microsoft.com/office/drawing/2014/main" id="{4A999CAB-0CA9-C24F-8589-1ACBD073961E}"/>
              </a:ext>
            </a:extLst>
          </p:cNvPr>
          <p:cNvSpPr>
            <a:spLocks noGrp="1"/>
          </p:cNvSpPr>
          <p:nvPr>
            <p:ph type="body" idx="1"/>
          </p:nvPr>
        </p:nvSpPr>
        <p:spPr>
          <a:xfrm>
            <a:off x="1303800" y="1251284"/>
            <a:ext cx="7030500" cy="3522847"/>
          </a:xfrm>
        </p:spPr>
        <p:txBody>
          <a:bodyPr/>
          <a:lstStyle/>
          <a:p>
            <a:r>
              <a:rPr lang="en-US" sz="1800" dirty="0"/>
              <a:t>Please have a look at the syllabus</a:t>
            </a:r>
          </a:p>
          <a:p>
            <a:r>
              <a:rPr lang="en-US" sz="1800" dirty="0"/>
              <a:t>Be aware of the course schedule</a:t>
            </a:r>
          </a:p>
          <a:p>
            <a:pPr lvl="1"/>
            <a:r>
              <a:rPr lang="en-US" sz="1800" dirty="0"/>
              <a:t>Home-works</a:t>
            </a:r>
          </a:p>
          <a:p>
            <a:pPr lvl="1"/>
            <a:r>
              <a:rPr lang="en-US" sz="1800" dirty="0"/>
              <a:t>Exams</a:t>
            </a:r>
          </a:p>
          <a:p>
            <a:pPr lvl="1"/>
            <a:r>
              <a:rPr lang="en-US" sz="1800" dirty="0"/>
              <a:t>Office -hours</a:t>
            </a:r>
          </a:p>
          <a:p>
            <a:r>
              <a:rPr lang="en-US" sz="1800" dirty="0"/>
              <a:t>There is a recommended textbook for the course (not required): </a:t>
            </a:r>
            <a:r>
              <a:rPr lang="en-US" i="1" dirty="0"/>
              <a:t>Practical Programming: An Introduction to Computer Science Using Python by Campbell, </a:t>
            </a:r>
            <a:r>
              <a:rPr lang="en-US" i="1" dirty="0" err="1"/>
              <a:t>Gries</a:t>
            </a:r>
            <a:r>
              <a:rPr lang="en-US" i="1" dirty="0"/>
              <a:t>, and </a:t>
            </a:r>
            <a:r>
              <a:rPr lang="en-US" i="1" dirty="0" err="1"/>
              <a:t>Montojo</a:t>
            </a:r>
            <a:r>
              <a:rPr lang="en-US" sz="1800" i="1" dirty="0"/>
              <a:t> (2</a:t>
            </a:r>
            <a:r>
              <a:rPr lang="en-US" sz="1800" i="1" baseline="30000" dirty="0"/>
              <a:t>nd</a:t>
            </a:r>
            <a:r>
              <a:rPr lang="en-US" sz="1800" i="1" dirty="0"/>
              <a:t> Edition)</a:t>
            </a:r>
          </a:p>
          <a:p>
            <a:endParaRPr lang="en-US" dirty="0"/>
          </a:p>
        </p:txBody>
      </p:sp>
    </p:spTree>
    <p:extLst>
      <p:ext uri="{BB962C8B-B14F-4D97-AF65-F5344CB8AC3E}">
        <p14:creationId xmlns:p14="http://schemas.microsoft.com/office/powerpoint/2010/main" val="22324906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8"/>
          <p:cNvSpPr txBox="1">
            <a:spLocks noGrp="1"/>
          </p:cNvSpPr>
          <p:nvPr>
            <p:ph type="title"/>
          </p:nvPr>
        </p:nvSpPr>
        <p:spPr>
          <a:xfrm>
            <a:off x="1303799" y="598575"/>
            <a:ext cx="6358241" cy="883384"/>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High Level Programming Language</a:t>
            </a:r>
            <a:endParaRPr dirty="0"/>
          </a:p>
        </p:txBody>
      </p:sp>
      <p:sp>
        <p:nvSpPr>
          <p:cNvPr id="418" name="Google Shape;418;p28"/>
          <p:cNvSpPr txBox="1">
            <a:spLocks noGrp="1"/>
          </p:cNvSpPr>
          <p:nvPr>
            <p:ph type="body" idx="1"/>
          </p:nvPr>
        </p:nvSpPr>
        <p:spPr>
          <a:xfrm>
            <a:off x="448425" y="1481959"/>
            <a:ext cx="3805200" cy="3049516"/>
          </a:xfrm>
          <a:prstGeom prst="rect">
            <a:avLst/>
          </a:prstGeom>
        </p:spPr>
        <p:txBody>
          <a:bodyPr spcFirstLastPara="1" wrap="square" lIns="91425" tIns="91425" rIns="91425" bIns="91425" anchor="t" anchorCtr="0">
            <a:noAutofit/>
          </a:bodyPr>
          <a:lstStyle/>
          <a:p>
            <a:pPr marL="0" indent="0">
              <a:spcBef>
                <a:spcPts val="1600"/>
              </a:spcBef>
              <a:spcAft>
                <a:spcPts val="1600"/>
              </a:spcAft>
              <a:buNone/>
            </a:pPr>
            <a:r>
              <a:rPr lang="en-US" dirty="0"/>
              <a:t>In Python, there is no need to take care about low-level details such as managing the memory used by the program.</a:t>
            </a:r>
          </a:p>
          <a:p>
            <a:pPr marL="0" indent="0">
              <a:spcBef>
                <a:spcPts val="1600"/>
              </a:spcBef>
              <a:spcAft>
                <a:spcPts val="1600"/>
              </a:spcAft>
              <a:buNone/>
            </a:pPr>
            <a:r>
              <a:rPr lang="en-US" dirty="0"/>
              <a:t>No need to declare anything. An assignment statement binds a name to an object, and the object can be of any type.</a:t>
            </a:r>
            <a:endParaRPr lang="en-US" i="1" dirty="0"/>
          </a:p>
          <a:p>
            <a:pPr marL="0" indent="0">
              <a:spcBef>
                <a:spcPts val="1600"/>
              </a:spcBef>
              <a:spcAft>
                <a:spcPts val="1600"/>
              </a:spcAft>
              <a:buNone/>
            </a:pPr>
            <a:r>
              <a:rPr lang="en-US" dirty="0">
                <a:solidFill>
                  <a:schemeClr val="accent2">
                    <a:lumMod val="75000"/>
                  </a:schemeClr>
                </a:solidFill>
              </a:rPr>
              <a:t>No type casting required when using container objects</a:t>
            </a:r>
          </a:p>
          <a:p>
            <a:pPr marL="0" lvl="0" indent="0" rtl="0">
              <a:spcBef>
                <a:spcPts val="1600"/>
              </a:spcBef>
              <a:spcAft>
                <a:spcPts val="1600"/>
              </a:spcAft>
              <a:buNone/>
            </a:pPr>
            <a:endParaRPr dirty="0"/>
          </a:p>
        </p:txBody>
      </p:sp>
      <p:pic>
        <p:nvPicPr>
          <p:cNvPr id="4" name="Picture 3" descr="A screenshot of a cell phone&#10;&#10;Description automatically generated">
            <a:extLst>
              <a:ext uri="{FF2B5EF4-FFF2-40B4-BE49-F238E27FC236}">
                <a16:creationId xmlns:a16="http://schemas.microsoft.com/office/drawing/2014/main" id="{2E27D27C-EEAA-3C42-9EB6-95814C7E2B85}"/>
              </a:ext>
            </a:extLst>
          </p:cNvPr>
          <p:cNvPicPr>
            <a:picLocks noChangeAspect="1"/>
          </p:cNvPicPr>
          <p:nvPr/>
        </p:nvPicPr>
        <p:blipFill>
          <a:blip r:embed="rId3"/>
          <a:stretch>
            <a:fillRect/>
          </a:stretch>
        </p:blipFill>
        <p:spPr>
          <a:xfrm>
            <a:off x="4494998" y="1587494"/>
            <a:ext cx="4523874" cy="3282888"/>
          </a:xfrm>
          <a:prstGeom prst="rect">
            <a:avLst/>
          </a:prstGeom>
        </p:spPr>
      </p:pic>
    </p:spTree>
    <p:extLst>
      <p:ext uri="{BB962C8B-B14F-4D97-AF65-F5344CB8AC3E}">
        <p14:creationId xmlns:p14="http://schemas.microsoft.com/office/powerpoint/2010/main" val="28528116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9"/>
          <p:cNvSpPr txBox="1">
            <a:spLocks noGrp="1"/>
          </p:cNvSpPr>
          <p:nvPr>
            <p:ph type="title"/>
          </p:nvPr>
        </p:nvSpPr>
        <p:spPr>
          <a:xfrm>
            <a:off x="1303800" y="598575"/>
            <a:ext cx="6426900" cy="7182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Programming Language Example</a:t>
            </a:r>
            <a:endParaRPr/>
          </a:p>
        </p:txBody>
      </p:sp>
      <p:sp>
        <p:nvSpPr>
          <p:cNvPr id="425" name="Google Shape;425;p29"/>
          <p:cNvSpPr txBox="1">
            <a:spLocks noGrp="1"/>
          </p:cNvSpPr>
          <p:nvPr>
            <p:ph type="body" idx="1"/>
          </p:nvPr>
        </p:nvSpPr>
        <p:spPr>
          <a:xfrm>
            <a:off x="1303800" y="1316775"/>
            <a:ext cx="3312000" cy="3214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Visual Basic: https://dotnetfiddle.net/IelkjT</a:t>
            </a:r>
            <a:endParaRPr/>
          </a:p>
        </p:txBody>
      </p:sp>
      <p:sp>
        <p:nvSpPr>
          <p:cNvPr id="426" name="Google Shape;426;p29"/>
          <p:cNvSpPr txBox="1">
            <a:spLocks noGrp="1"/>
          </p:cNvSpPr>
          <p:nvPr>
            <p:ph type="body" idx="1"/>
          </p:nvPr>
        </p:nvSpPr>
        <p:spPr>
          <a:xfrm>
            <a:off x="5136575" y="1316775"/>
            <a:ext cx="3312000" cy="33447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Python: </a:t>
            </a:r>
            <a:r>
              <a:rPr lang="en" sz="1000"/>
              <a:t>https://codeenv.com/env/run/R1yVqR/</a:t>
            </a:r>
            <a:endParaRPr sz="1000"/>
          </a:p>
        </p:txBody>
      </p:sp>
      <p:pic>
        <p:nvPicPr>
          <p:cNvPr id="427" name="Google Shape;427;p29"/>
          <p:cNvPicPr preferRelativeResize="0"/>
          <p:nvPr/>
        </p:nvPicPr>
        <p:blipFill>
          <a:blip r:embed="rId3">
            <a:alphaModFix/>
          </a:blip>
          <a:stretch>
            <a:fillRect/>
          </a:stretch>
        </p:blipFill>
        <p:spPr>
          <a:xfrm>
            <a:off x="704826" y="2503573"/>
            <a:ext cx="3555173" cy="1566328"/>
          </a:xfrm>
          <a:prstGeom prst="rect">
            <a:avLst/>
          </a:prstGeom>
          <a:noFill/>
          <a:ln>
            <a:noFill/>
          </a:ln>
        </p:spPr>
      </p:pic>
      <p:pic>
        <p:nvPicPr>
          <p:cNvPr id="428" name="Google Shape;428;p29"/>
          <p:cNvPicPr preferRelativeResize="0"/>
          <p:nvPr/>
        </p:nvPicPr>
        <p:blipFill>
          <a:blip r:embed="rId4">
            <a:alphaModFix/>
          </a:blip>
          <a:stretch>
            <a:fillRect/>
          </a:stretch>
        </p:blipFill>
        <p:spPr>
          <a:xfrm>
            <a:off x="595450" y="2263688"/>
            <a:ext cx="4092200" cy="2046100"/>
          </a:xfrm>
          <a:prstGeom prst="rect">
            <a:avLst/>
          </a:prstGeom>
          <a:noFill/>
          <a:ln>
            <a:noFill/>
          </a:ln>
        </p:spPr>
      </p:pic>
      <p:pic>
        <p:nvPicPr>
          <p:cNvPr id="429" name="Google Shape;429;p29"/>
          <p:cNvPicPr preferRelativeResize="0"/>
          <p:nvPr/>
        </p:nvPicPr>
        <p:blipFill>
          <a:blip r:embed="rId5">
            <a:alphaModFix/>
          </a:blip>
          <a:stretch>
            <a:fillRect/>
          </a:stretch>
        </p:blipFill>
        <p:spPr>
          <a:xfrm>
            <a:off x="5225625" y="2263701"/>
            <a:ext cx="3410700" cy="1951725"/>
          </a:xfrm>
          <a:prstGeom prst="rect">
            <a:avLst/>
          </a:prstGeom>
          <a:noFill/>
          <a:ln>
            <a:noFill/>
          </a:ln>
        </p:spPr>
      </p:pic>
      <p:cxnSp>
        <p:nvCxnSpPr>
          <p:cNvPr id="430" name="Google Shape;430;p29"/>
          <p:cNvCxnSpPr/>
          <p:nvPr/>
        </p:nvCxnSpPr>
        <p:spPr>
          <a:xfrm rot="10800000">
            <a:off x="2689825" y="3665100"/>
            <a:ext cx="1160100" cy="1293600"/>
          </a:xfrm>
          <a:prstGeom prst="straightConnector1">
            <a:avLst/>
          </a:prstGeom>
          <a:noFill/>
          <a:ln w="9525" cap="flat" cmpd="sng">
            <a:solidFill>
              <a:srgbClr val="00FF00"/>
            </a:solidFill>
            <a:prstDash val="solid"/>
            <a:round/>
            <a:headEnd type="none" w="med" len="med"/>
            <a:tailEnd type="triangle" w="med" len="med"/>
          </a:ln>
        </p:spPr>
      </p:cxnSp>
      <p:cxnSp>
        <p:nvCxnSpPr>
          <p:cNvPr id="431" name="Google Shape;431;p29"/>
          <p:cNvCxnSpPr/>
          <p:nvPr/>
        </p:nvCxnSpPr>
        <p:spPr>
          <a:xfrm rot="10800000" flipH="1">
            <a:off x="4034725" y="3665200"/>
            <a:ext cx="1817400" cy="1262700"/>
          </a:xfrm>
          <a:prstGeom prst="straightConnector1">
            <a:avLst/>
          </a:prstGeom>
          <a:noFill/>
          <a:ln w="9525" cap="flat" cmpd="sng">
            <a:solidFill>
              <a:srgbClr val="00FF00"/>
            </a:solidFill>
            <a:prstDash val="solid"/>
            <a:round/>
            <a:headEnd type="none" w="med" len="med"/>
            <a:tailEnd type="triangle" w="med" len="med"/>
          </a:ln>
        </p:spPr>
      </p:cxnSp>
      <p:sp>
        <p:nvSpPr>
          <p:cNvPr id="432" name="Google Shape;432;p29"/>
          <p:cNvSpPr txBox="1"/>
          <p:nvPr/>
        </p:nvSpPr>
        <p:spPr>
          <a:xfrm>
            <a:off x="3793525" y="4814900"/>
            <a:ext cx="2648700" cy="267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latin typeface="Nunito"/>
                <a:ea typeface="Nunito"/>
                <a:cs typeface="Nunito"/>
                <a:sym typeface="Nunito"/>
              </a:rPr>
              <a:t>These are called comments</a:t>
            </a:r>
            <a:endParaRPr>
              <a:latin typeface="Nunito"/>
              <a:ea typeface="Nunito"/>
              <a:cs typeface="Nunito"/>
              <a:sym typeface="Nunito"/>
            </a:endParaRPr>
          </a:p>
        </p:txBody>
      </p:sp>
    </p:spTree>
    <p:extLst>
      <p:ext uri="{BB962C8B-B14F-4D97-AF65-F5344CB8AC3E}">
        <p14:creationId xmlns:p14="http://schemas.microsoft.com/office/powerpoint/2010/main" val="15356641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4"/>
          <p:cNvSpPr txBox="1">
            <a:spLocks noGrp="1"/>
          </p:cNvSpPr>
          <p:nvPr>
            <p:ph type="title"/>
          </p:nvPr>
        </p:nvSpPr>
        <p:spPr>
          <a:xfrm>
            <a:off x="1119000" y="89777"/>
            <a:ext cx="5595300" cy="1590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Low level programming language</a:t>
            </a:r>
            <a:br>
              <a:rPr lang="en" dirty="0"/>
            </a:br>
            <a:r>
              <a:rPr lang="en" dirty="0"/>
              <a:t> </a:t>
            </a:r>
            <a:br>
              <a:rPr lang="en" dirty="0"/>
            </a:br>
            <a:endParaRPr dirty="0"/>
          </a:p>
        </p:txBody>
      </p:sp>
      <p:sp>
        <p:nvSpPr>
          <p:cNvPr id="372" name="Google Shape;372;p24"/>
          <p:cNvSpPr txBox="1">
            <a:spLocks noGrp="1"/>
          </p:cNvSpPr>
          <p:nvPr>
            <p:ph type="body" idx="1"/>
          </p:nvPr>
        </p:nvSpPr>
        <p:spPr>
          <a:xfrm>
            <a:off x="1119000" y="1149850"/>
            <a:ext cx="6057300" cy="3593400"/>
          </a:xfrm>
          <a:prstGeom prst="rect">
            <a:avLst/>
          </a:prstGeom>
        </p:spPr>
        <p:txBody>
          <a:bodyPr spcFirstLastPara="1" wrap="square" lIns="91425" tIns="91425" rIns="91425" bIns="91425" anchor="t" anchorCtr="0">
            <a:noAutofit/>
          </a:bodyPr>
          <a:lstStyle/>
          <a:p>
            <a:pPr marL="0" lvl="0" indent="0">
              <a:spcBef>
                <a:spcPts val="1600"/>
              </a:spcBef>
              <a:spcAft>
                <a:spcPts val="0"/>
              </a:spcAft>
              <a:buNone/>
            </a:pPr>
            <a:r>
              <a:rPr lang="en" dirty="0"/>
              <a:t>Every bit of logic on your computer is eventually distilled into machine instructions</a:t>
            </a:r>
            <a:endParaRPr dirty="0"/>
          </a:p>
          <a:p>
            <a:pPr marL="457200" lvl="0" indent="-311150">
              <a:spcBef>
                <a:spcPts val="1600"/>
              </a:spcBef>
              <a:spcAft>
                <a:spcPts val="0"/>
              </a:spcAft>
              <a:buSzPts val="1300"/>
              <a:buChar char="-"/>
            </a:pPr>
            <a:r>
              <a:rPr lang="en" dirty="0"/>
              <a:t>Examples below are assembly, machine instructions are their encoded representations (ones and zeros)</a:t>
            </a:r>
            <a:endParaRPr dirty="0"/>
          </a:p>
          <a:p>
            <a:pPr marL="0" lvl="0" indent="0" rtl="0">
              <a:spcBef>
                <a:spcPts val="1600"/>
              </a:spcBef>
              <a:spcAft>
                <a:spcPts val="0"/>
              </a:spcAft>
              <a:buNone/>
            </a:pPr>
            <a:r>
              <a:rPr lang="en" dirty="0"/>
              <a:t>Your CPU knows what these encoded instructions are and can execute them.</a:t>
            </a:r>
            <a:endParaRPr dirty="0"/>
          </a:p>
          <a:p>
            <a:pPr marL="0" lvl="0" indent="0" rtl="0">
              <a:spcBef>
                <a:spcPts val="1600"/>
              </a:spcBef>
              <a:spcAft>
                <a:spcPts val="0"/>
              </a:spcAft>
              <a:buNone/>
            </a:pPr>
            <a:r>
              <a:rPr lang="en" dirty="0"/>
              <a:t>Examples:</a:t>
            </a:r>
            <a:endParaRPr dirty="0"/>
          </a:p>
          <a:p>
            <a:pPr marL="457200" lvl="0" indent="-311150" rtl="0">
              <a:spcBef>
                <a:spcPts val="1600"/>
              </a:spcBef>
              <a:spcAft>
                <a:spcPts val="0"/>
              </a:spcAft>
              <a:buSzPts val="1300"/>
              <a:buChar char="-"/>
            </a:pPr>
            <a:r>
              <a:rPr lang="en" dirty="0"/>
              <a:t>ADD  :  add two given numbers and store into a register</a:t>
            </a:r>
            <a:endParaRPr dirty="0"/>
          </a:p>
          <a:p>
            <a:pPr marL="457200" lvl="0" indent="-311150" rtl="0">
              <a:spcBef>
                <a:spcPts val="0"/>
              </a:spcBef>
              <a:spcAft>
                <a:spcPts val="0"/>
              </a:spcAft>
              <a:buSzPts val="1300"/>
              <a:buChar char="-"/>
            </a:pPr>
            <a:r>
              <a:rPr lang="en" dirty="0"/>
              <a:t>MULT :  multiply two numbers and store into a register</a:t>
            </a:r>
            <a:endParaRPr dirty="0"/>
          </a:p>
          <a:p>
            <a:pPr marL="457200" lvl="0" indent="-311150" rtl="0">
              <a:spcBef>
                <a:spcPts val="0"/>
              </a:spcBef>
              <a:spcAft>
                <a:spcPts val="0"/>
              </a:spcAft>
              <a:buSzPts val="1300"/>
              <a:buChar char="-"/>
            </a:pPr>
            <a:r>
              <a:rPr lang="en" dirty="0"/>
              <a:t>JUMP :  go to a specific instruction address and keep executing</a:t>
            </a:r>
            <a:endParaRPr dirty="0"/>
          </a:p>
          <a:p>
            <a:pPr marL="457200" lvl="0" indent="-311150" rtl="0">
              <a:spcBef>
                <a:spcPts val="0"/>
              </a:spcBef>
              <a:spcAft>
                <a:spcPts val="0"/>
              </a:spcAft>
              <a:buSzPts val="1300"/>
              <a:buChar char="-"/>
            </a:pPr>
            <a:r>
              <a:rPr lang="en" dirty="0"/>
              <a:t>BEQ   :  if a number is equal to another number jump to an address</a:t>
            </a:r>
            <a:endParaRPr dirty="0"/>
          </a:p>
          <a:p>
            <a:pPr marL="457200" lvl="0" indent="-311150" rtl="0">
              <a:spcBef>
                <a:spcPts val="0"/>
              </a:spcBef>
              <a:spcAft>
                <a:spcPts val="0"/>
              </a:spcAft>
              <a:buSzPts val="1300"/>
              <a:buChar char="-"/>
            </a:pPr>
            <a:r>
              <a:rPr lang="en" dirty="0"/>
              <a:t>NOOP: literally do nothing</a:t>
            </a:r>
            <a:endParaRPr dirty="0"/>
          </a:p>
        </p:txBody>
      </p:sp>
      <p:sp>
        <p:nvSpPr>
          <p:cNvPr id="373" name="Google Shape;373;p24"/>
          <p:cNvSpPr txBox="1"/>
          <p:nvPr/>
        </p:nvSpPr>
        <p:spPr>
          <a:xfrm>
            <a:off x="6313875" y="3747250"/>
            <a:ext cx="1460700" cy="19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graphicFrame>
        <p:nvGraphicFramePr>
          <p:cNvPr id="374" name="Google Shape;374;p24"/>
          <p:cNvGraphicFramePr/>
          <p:nvPr/>
        </p:nvGraphicFramePr>
        <p:xfrm>
          <a:off x="6983963" y="2240813"/>
          <a:ext cx="2014675" cy="2767510"/>
        </p:xfrm>
        <a:graphic>
          <a:graphicData uri="http://schemas.openxmlformats.org/drawingml/2006/table">
            <a:tbl>
              <a:tblPr>
                <a:noFill/>
              </a:tblPr>
              <a:tblGrid>
                <a:gridCol w="2014675">
                  <a:extLst>
                    <a:ext uri="{9D8B030D-6E8A-4147-A177-3AD203B41FA5}">
                      <a16:colId xmlns:a16="http://schemas.microsoft.com/office/drawing/2014/main" val="20000"/>
                    </a:ext>
                  </a:extLst>
                </a:gridCol>
              </a:tblGrid>
              <a:tr h="469400">
                <a:tc>
                  <a:txBody>
                    <a:bodyPr/>
                    <a:lstStyle/>
                    <a:p>
                      <a:pPr marL="0" lvl="0" indent="0">
                        <a:spcBef>
                          <a:spcPts val="0"/>
                        </a:spcBef>
                        <a:spcAft>
                          <a:spcPts val="0"/>
                        </a:spcAft>
                        <a:buNone/>
                      </a:pPr>
                      <a:r>
                        <a:rPr lang="en" u="sng"/>
                        <a:t>Register 1</a:t>
                      </a:r>
                      <a:endParaRPr u="sng"/>
                    </a:p>
                    <a:p>
                      <a:pPr marL="0" lvl="0" indent="0">
                        <a:spcBef>
                          <a:spcPts val="0"/>
                        </a:spcBef>
                        <a:spcAft>
                          <a:spcPts val="0"/>
                        </a:spcAft>
                        <a:buNone/>
                      </a:pPr>
                      <a:r>
                        <a:rPr lang="en"/>
                        <a:t>Data: 0</a:t>
                      </a:r>
                      <a:endParaRPr/>
                    </a:p>
                  </a:txBody>
                  <a:tcPr marL="91425" marR="91425" marT="91425" marB="91425"/>
                </a:tc>
                <a:extLst>
                  <a:ext uri="{0D108BD9-81ED-4DB2-BD59-A6C34878D82A}">
                    <a16:rowId xmlns:a16="http://schemas.microsoft.com/office/drawing/2014/main" val="10000"/>
                  </a:ext>
                </a:extLst>
              </a:tr>
              <a:tr h="469400">
                <a:tc>
                  <a:txBody>
                    <a:bodyPr/>
                    <a:lstStyle/>
                    <a:p>
                      <a:pPr marL="0" lvl="0" indent="0">
                        <a:spcBef>
                          <a:spcPts val="0"/>
                        </a:spcBef>
                        <a:spcAft>
                          <a:spcPts val="0"/>
                        </a:spcAft>
                        <a:buNone/>
                      </a:pPr>
                      <a:r>
                        <a:rPr lang="en" u="sng"/>
                        <a:t>Register 2</a:t>
                      </a:r>
                      <a:endParaRPr u="sng"/>
                    </a:p>
                    <a:p>
                      <a:pPr marL="0" lvl="0" indent="0">
                        <a:spcBef>
                          <a:spcPts val="0"/>
                        </a:spcBef>
                        <a:spcAft>
                          <a:spcPts val="0"/>
                        </a:spcAft>
                        <a:buNone/>
                      </a:pPr>
                      <a:r>
                        <a:rPr lang="en"/>
                        <a:t>ADDI R1, R1, 1</a:t>
                      </a:r>
                      <a:endParaRPr/>
                    </a:p>
                  </a:txBody>
                  <a:tcPr marL="91425" marR="91425" marT="91425" marB="91425"/>
                </a:tc>
                <a:extLst>
                  <a:ext uri="{0D108BD9-81ED-4DB2-BD59-A6C34878D82A}">
                    <a16:rowId xmlns:a16="http://schemas.microsoft.com/office/drawing/2014/main" val="10001"/>
                  </a:ext>
                </a:extLst>
              </a:tr>
              <a:tr h="469400">
                <a:tc>
                  <a:txBody>
                    <a:bodyPr/>
                    <a:lstStyle/>
                    <a:p>
                      <a:pPr marL="0" lvl="0" indent="0">
                        <a:spcBef>
                          <a:spcPts val="0"/>
                        </a:spcBef>
                        <a:spcAft>
                          <a:spcPts val="0"/>
                        </a:spcAft>
                        <a:buNone/>
                      </a:pPr>
                      <a:r>
                        <a:rPr lang="en" u="sng"/>
                        <a:t>Register 3</a:t>
                      </a:r>
                      <a:endParaRPr u="sng"/>
                    </a:p>
                    <a:p>
                      <a:pPr marL="0" lvl="0" indent="0">
                        <a:spcBef>
                          <a:spcPts val="0"/>
                        </a:spcBef>
                        <a:spcAft>
                          <a:spcPts val="0"/>
                        </a:spcAft>
                        <a:buNone/>
                      </a:pPr>
                      <a:r>
                        <a:rPr lang="en"/>
                        <a:t>JUMP R2</a:t>
                      </a:r>
                      <a:endParaRPr/>
                    </a:p>
                  </a:txBody>
                  <a:tcPr marL="91425" marR="91425" marT="91425" marB="91425"/>
                </a:tc>
                <a:extLst>
                  <a:ext uri="{0D108BD9-81ED-4DB2-BD59-A6C34878D82A}">
                    <a16:rowId xmlns:a16="http://schemas.microsoft.com/office/drawing/2014/main" val="10002"/>
                  </a:ext>
                </a:extLst>
              </a:tr>
              <a:tr h="469400">
                <a:tc>
                  <a:txBody>
                    <a:bodyPr/>
                    <a:lstStyle/>
                    <a:p>
                      <a:pPr marL="0" lvl="0" indent="0">
                        <a:spcBef>
                          <a:spcPts val="0"/>
                        </a:spcBef>
                        <a:spcAft>
                          <a:spcPts val="0"/>
                        </a:spcAft>
                        <a:buNone/>
                      </a:pPr>
                      <a:r>
                        <a:rPr lang="en" u="sng"/>
                        <a:t>Register ...</a:t>
                      </a:r>
                      <a:endParaRPr u="sng"/>
                    </a:p>
                  </a:txBody>
                  <a:tcPr marL="91425" marR="91425" marT="91425" marB="91425"/>
                </a:tc>
                <a:extLst>
                  <a:ext uri="{0D108BD9-81ED-4DB2-BD59-A6C34878D82A}">
                    <a16:rowId xmlns:a16="http://schemas.microsoft.com/office/drawing/2014/main" val="10003"/>
                  </a:ext>
                </a:extLst>
              </a:tr>
              <a:tr h="469400">
                <a:tc>
                  <a:txBody>
                    <a:bodyPr/>
                    <a:lstStyle/>
                    <a:p>
                      <a:pPr marL="0" lvl="0" indent="0">
                        <a:spcBef>
                          <a:spcPts val="0"/>
                        </a:spcBef>
                        <a:spcAft>
                          <a:spcPts val="0"/>
                        </a:spcAft>
                        <a:buNone/>
                      </a:pPr>
                      <a:r>
                        <a:rPr lang="en"/>
                        <a:t>Register N</a:t>
                      </a:r>
                      <a:endParaRPr/>
                    </a:p>
                  </a:txBody>
                  <a:tcPr marL="91425" marR="91425" marT="91425" marB="91425"/>
                </a:tc>
                <a:extLst>
                  <a:ext uri="{0D108BD9-81ED-4DB2-BD59-A6C34878D82A}">
                    <a16:rowId xmlns:a16="http://schemas.microsoft.com/office/drawing/2014/main" val="10004"/>
                  </a:ext>
                </a:extLst>
              </a:tr>
            </a:tbl>
          </a:graphicData>
        </a:graphic>
      </p:graphicFrame>
      <p:pic>
        <p:nvPicPr>
          <p:cNvPr id="375" name="Google Shape;375;p24"/>
          <p:cNvPicPr preferRelativeResize="0"/>
          <p:nvPr/>
        </p:nvPicPr>
        <p:blipFill>
          <a:blip r:embed="rId3">
            <a:alphaModFix/>
          </a:blip>
          <a:stretch>
            <a:fillRect/>
          </a:stretch>
        </p:blipFill>
        <p:spPr>
          <a:xfrm>
            <a:off x="7100275" y="432400"/>
            <a:ext cx="1748275" cy="1510650"/>
          </a:xfrm>
          <a:prstGeom prst="rect">
            <a:avLst/>
          </a:prstGeom>
          <a:noFill/>
          <a:ln>
            <a:noFill/>
          </a:ln>
        </p:spPr>
      </p:pic>
    </p:spTree>
    <p:extLst>
      <p:ext uri="{BB962C8B-B14F-4D97-AF65-F5344CB8AC3E}">
        <p14:creationId xmlns:p14="http://schemas.microsoft.com/office/powerpoint/2010/main" val="5403052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
        <p:nvSpPr>
          <p:cNvPr id="437" name="Google Shape;437;p30"/>
          <p:cNvSpPr txBox="1">
            <a:spLocks noGrp="1"/>
          </p:cNvSpPr>
          <p:nvPr>
            <p:ph type="title"/>
          </p:nvPr>
        </p:nvSpPr>
        <p:spPr>
          <a:xfrm>
            <a:off x="1303800" y="598575"/>
            <a:ext cx="7699800" cy="972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High Level Review</a:t>
            </a:r>
            <a:endParaRPr/>
          </a:p>
        </p:txBody>
      </p:sp>
      <p:sp>
        <p:nvSpPr>
          <p:cNvPr id="438" name="Google Shape;438;p30"/>
          <p:cNvSpPr txBox="1">
            <a:spLocks noGrp="1"/>
          </p:cNvSpPr>
          <p:nvPr>
            <p:ph type="body" idx="1"/>
          </p:nvPr>
        </p:nvSpPr>
        <p:spPr>
          <a:xfrm>
            <a:off x="698075" y="2309675"/>
            <a:ext cx="3312000" cy="22218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dirty="0"/>
              <a:t>Your </a:t>
            </a:r>
            <a:r>
              <a:rPr lang="en" b="1" dirty="0"/>
              <a:t>code</a:t>
            </a:r>
            <a:r>
              <a:rPr lang="en" dirty="0"/>
              <a:t> is made into more primitive instructions your </a:t>
            </a:r>
            <a:r>
              <a:rPr lang="en" b="1" dirty="0"/>
              <a:t>CPU </a:t>
            </a:r>
            <a:r>
              <a:rPr lang="en" dirty="0"/>
              <a:t>can understand. When you run this program, your operating system (the primary program running on your cpu) will allocate system resources (CPU time, RAM et al) , letting the new program operate however you instructed it to.</a:t>
            </a:r>
            <a:endParaRPr dirty="0"/>
          </a:p>
        </p:txBody>
      </p:sp>
      <p:sp>
        <p:nvSpPr>
          <p:cNvPr id="439" name="Google Shape;439;p30"/>
          <p:cNvSpPr txBox="1"/>
          <p:nvPr/>
        </p:nvSpPr>
        <p:spPr>
          <a:xfrm>
            <a:off x="4291400" y="2309675"/>
            <a:ext cx="3377700" cy="2067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t>You will have </a:t>
            </a:r>
            <a:r>
              <a:rPr lang="en" b="1"/>
              <a:t>data</a:t>
            </a:r>
            <a:r>
              <a:rPr lang="en"/>
              <a:t> and </a:t>
            </a:r>
            <a:r>
              <a:rPr lang="en" b="1"/>
              <a:t>operations</a:t>
            </a:r>
            <a:r>
              <a:rPr lang="en"/>
              <a:t>. The composition of your program (your code) will determine what meaningful output the program has. </a:t>
            </a:r>
            <a:endParaRPr/>
          </a:p>
        </p:txBody>
      </p:sp>
    </p:spTree>
    <p:extLst>
      <p:ext uri="{BB962C8B-B14F-4D97-AF65-F5344CB8AC3E}">
        <p14:creationId xmlns:p14="http://schemas.microsoft.com/office/powerpoint/2010/main" val="2176009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243C6-A5A1-3E42-8504-9603F5DCD86B}"/>
              </a:ext>
            </a:extLst>
          </p:cNvPr>
          <p:cNvSpPr>
            <a:spLocks noGrp="1"/>
          </p:cNvSpPr>
          <p:nvPr>
            <p:ph type="title"/>
          </p:nvPr>
        </p:nvSpPr>
        <p:spPr/>
        <p:txBody>
          <a:bodyPr/>
          <a:lstStyle/>
          <a:p>
            <a:r>
              <a:rPr lang="en-US" dirty="0"/>
              <a:t>Next Week</a:t>
            </a:r>
          </a:p>
        </p:txBody>
      </p:sp>
      <p:sp>
        <p:nvSpPr>
          <p:cNvPr id="3" name="Text Placeholder 2">
            <a:extLst>
              <a:ext uri="{FF2B5EF4-FFF2-40B4-BE49-F238E27FC236}">
                <a16:creationId xmlns:a16="http://schemas.microsoft.com/office/drawing/2014/main" id="{381F64E5-EC6A-D845-9E9E-D4ABA24C27B6}"/>
              </a:ext>
            </a:extLst>
          </p:cNvPr>
          <p:cNvSpPr>
            <a:spLocks noGrp="1"/>
          </p:cNvSpPr>
          <p:nvPr>
            <p:ph type="body" idx="1"/>
          </p:nvPr>
        </p:nvSpPr>
        <p:spPr>
          <a:xfrm>
            <a:off x="1303799" y="2098307"/>
            <a:ext cx="5809269" cy="2433168"/>
          </a:xfrm>
        </p:spPr>
        <p:txBody>
          <a:bodyPr/>
          <a:lstStyle/>
          <a:p>
            <a:r>
              <a:rPr lang="en-US" sz="2400" dirty="0"/>
              <a:t>Install Python on our machines</a:t>
            </a:r>
          </a:p>
          <a:p>
            <a:r>
              <a:rPr lang="en-US" sz="2400" dirty="0"/>
              <a:t>Learn to write and run programs</a:t>
            </a:r>
          </a:p>
          <a:p>
            <a:r>
              <a:rPr lang="en-US" sz="2400" dirty="0"/>
              <a:t>Python as a calculator</a:t>
            </a:r>
          </a:p>
        </p:txBody>
      </p:sp>
    </p:spTree>
    <p:extLst>
      <p:ext uri="{BB962C8B-B14F-4D97-AF65-F5344CB8AC3E}">
        <p14:creationId xmlns:p14="http://schemas.microsoft.com/office/powerpoint/2010/main" val="27434895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BB1D98-5064-A045-BE56-8B91DB8D9611}"/>
              </a:ext>
            </a:extLst>
          </p:cNvPr>
          <p:cNvSpPr>
            <a:spLocks noGrp="1"/>
          </p:cNvSpPr>
          <p:nvPr>
            <p:ph type="title"/>
          </p:nvPr>
        </p:nvSpPr>
        <p:spPr/>
        <p:txBody>
          <a:bodyPr/>
          <a:lstStyle/>
          <a:p>
            <a:r>
              <a:rPr lang="en-US" dirty="0"/>
              <a:t>Questions/ Comments?</a:t>
            </a:r>
          </a:p>
        </p:txBody>
      </p:sp>
    </p:spTree>
    <p:extLst>
      <p:ext uri="{BB962C8B-B14F-4D97-AF65-F5344CB8AC3E}">
        <p14:creationId xmlns:p14="http://schemas.microsoft.com/office/powerpoint/2010/main" val="3003832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24737-4208-364B-922B-2CA2CB24E36A}"/>
              </a:ext>
            </a:extLst>
          </p:cNvPr>
          <p:cNvSpPr>
            <a:spLocks noGrp="1"/>
          </p:cNvSpPr>
          <p:nvPr>
            <p:ph type="title"/>
          </p:nvPr>
        </p:nvSpPr>
        <p:spPr/>
        <p:txBody>
          <a:bodyPr/>
          <a:lstStyle/>
          <a:p>
            <a:r>
              <a:rPr lang="en-US" dirty="0"/>
              <a:t>Course Assessment Measures</a:t>
            </a:r>
          </a:p>
        </p:txBody>
      </p:sp>
      <p:sp>
        <p:nvSpPr>
          <p:cNvPr id="5" name="Rectangle 1">
            <a:extLst>
              <a:ext uri="{FF2B5EF4-FFF2-40B4-BE49-F238E27FC236}">
                <a16:creationId xmlns:a16="http://schemas.microsoft.com/office/drawing/2014/main" id="{25F580E4-DE44-7A41-ACCA-EAFDCE110053}"/>
              </a:ext>
            </a:extLst>
          </p:cNvPr>
          <p:cNvSpPr>
            <a:spLocks noGrp="1" noChangeArrowheads="1"/>
          </p:cNvSpPr>
          <p:nvPr>
            <p:ph type="body" idx="1"/>
          </p:nvPr>
        </p:nvSpPr>
        <p:spPr bwMode="auto">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t>
            </a:r>
          </a:p>
        </p:txBody>
      </p:sp>
      <p:sp>
        <p:nvSpPr>
          <p:cNvPr id="6" name="Text Placeholder 5">
            <a:extLst>
              <a:ext uri="{FF2B5EF4-FFF2-40B4-BE49-F238E27FC236}">
                <a16:creationId xmlns:a16="http://schemas.microsoft.com/office/drawing/2014/main" id="{19F8B884-7D82-774A-97EE-D519C70830AF}"/>
              </a:ext>
            </a:extLst>
          </p:cNvPr>
          <p:cNvSpPr>
            <a:spLocks noGrp="1"/>
          </p:cNvSpPr>
          <p:nvPr>
            <p:ph type="body" idx="2"/>
          </p:nvPr>
        </p:nvSpPr>
        <p:spPr/>
        <p:txBody>
          <a:bodyPr/>
          <a:lstStyle/>
          <a:p>
            <a:r>
              <a:rPr lang="en-US" sz="2000" dirty="0"/>
              <a:t>Lecture Exercises: 5%, </a:t>
            </a:r>
          </a:p>
          <a:p>
            <a:r>
              <a:rPr lang="en-US" sz="2000" dirty="0"/>
              <a:t>Homework: 40%, </a:t>
            </a:r>
          </a:p>
          <a:p>
            <a:r>
              <a:rPr lang="en-US" sz="2000" dirty="0"/>
              <a:t>Tests: 35%, </a:t>
            </a:r>
          </a:p>
          <a:p>
            <a:r>
              <a:rPr lang="en-US" sz="2000" dirty="0"/>
              <a:t>Final: 20% .</a:t>
            </a:r>
          </a:p>
        </p:txBody>
      </p:sp>
      <p:graphicFrame>
        <p:nvGraphicFramePr>
          <p:cNvPr id="4" name="Table 3">
            <a:extLst>
              <a:ext uri="{FF2B5EF4-FFF2-40B4-BE49-F238E27FC236}">
                <a16:creationId xmlns:a16="http://schemas.microsoft.com/office/drawing/2014/main" id="{320311F4-D258-E24C-816C-8B09195653A4}"/>
              </a:ext>
            </a:extLst>
          </p:cNvPr>
          <p:cNvGraphicFramePr>
            <a:graphicFrameLocks noGrp="1"/>
          </p:cNvGraphicFramePr>
          <p:nvPr>
            <p:extLst>
              <p:ext uri="{D42A27DB-BD31-4B8C-83A1-F6EECF244321}">
                <p14:modId xmlns:p14="http://schemas.microsoft.com/office/powerpoint/2010/main" val="40309205"/>
              </p:ext>
            </p:extLst>
          </p:nvPr>
        </p:nvGraphicFramePr>
        <p:xfrm>
          <a:off x="1126157" y="2264410"/>
          <a:ext cx="3522845" cy="1730075"/>
        </p:xfrm>
        <a:graphic>
          <a:graphicData uri="http://schemas.openxmlformats.org/drawingml/2006/table">
            <a:tbl>
              <a:tblPr firstRow="1" firstCol="1" bandRow="1">
                <a:tableStyleId>{5C22544A-7EE6-4342-B048-85BDC9FD1C3A}</a:tableStyleId>
              </a:tblPr>
              <a:tblGrid>
                <a:gridCol w="1816222">
                  <a:extLst>
                    <a:ext uri="{9D8B030D-6E8A-4147-A177-3AD203B41FA5}">
                      <a16:colId xmlns:a16="http://schemas.microsoft.com/office/drawing/2014/main" val="1773594895"/>
                    </a:ext>
                  </a:extLst>
                </a:gridCol>
                <a:gridCol w="1706623">
                  <a:extLst>
                    <a:ext uri="{9D8B030D-6E8A-4147-A177-3AD203B41FA5}">
                      <a16:colId xmlns:a16="http://schemas.microsoft.com/office/drawing/2014/main" val="3163892534"/>
                    </a:ext>
                  </a:extLst>
                </a:gridCol>
              </a:tblGrid>
              <a:tr h="346015">
                <a:tc>
                  <a:txBody>
                    <a:bodyPr/>
                    <a:lstStyle/>
                    <a:p>
                      <a:pPr marL="0" marR="0">
                        <a:spcBef>
                          <a:spcPts val="0"/>
                        </a:spcBef>
                        <a:spcAft>
                          <a:spcPts val="0"/>
                        </a:spcAft>
                      </a:pPr>
                      <a:r>
                        <a:rPr lang="en-US" sz="1200">
                          <a:effectLst/>
                        </a:rPr>
                        <a:t>Assessment </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spcBef>
                          <a:spcPts val="0"/>
                        </a:spcBef>
                        <a:spcAft>
                          <a:spcPts val="0"/>
                        </a:spcAft>
                      </a:pPr>
                      <a:r>
                        <a:rPr lang="en-US" sz="1200">
                          <a:effectLst/>
                        </a:rPr>
                        <a:t>Number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640883553"/>
                  </a:ext>
                </a:extLst>
              </a:tr>
              <a:tr h="346015">
                <a:tc>
                  <a:txBody>
                    <a:bodyPr/>
                    <a:lstStyle/>
                    <a:p>
                      <a:pPr marL="0" marR="0">
                        <a:spcBef>
                          <a:spcPts val="0"/>
                        </a:spcBef>
                        <a:spcAft>
                          <a:spcPts val="0"/>
                        </a:spcAft>
                      </a:pPr>
                      <a:r>
                        <a:rPr lang="en-US" sz="1200">
                          <a:effectLst/>
                        </a:rPr>
                        <a:t>Exam/Tests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spcBef>
                          <a:spcPts val="0"/>
                        </a:spcBef>
                        <a:spcAft>
                          <a:spcPts val="0"/>
                        </a:spcAft>
                      </a:pPr>
                      <a:r>
                        <a:rPr lang="en-US" sz="1200">
                          <a:effectLst/>
                        </a:rPr>
                        <a:t>2-3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33602283"/>
                  </a:ext>
                </a:extLst>
              </a:tr>
              <a:tr h="346015">
                <a:tc>
                  <a:txBody>
                    <a:bodyPr/>
                    <a:lstStyle/>
                    <a:p>
                      <a:pPr marL="0" marR="0">
                        <a:spcBef>
                          <a:spcPts val="0"/>
                        </a:spcBef>
                        <a:spcAft>
                          <a:spcPts val="0"/>
                        </a:spcAft>
                      </a:pPr>
                      <a:r>
                        <a:rPr lang="en-US" sz="1200">
                          <a:effectLst/>
                        </a:rPr>
                        <a:t>Homework </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spcBef>
                          <a:spcPts val="0"/>
                        </a:spcBef>
                        <a:spcAft>
                          <a:spcPts val="0"/>
                        </a:spcAft>
                      </a:pPr>
                      <a:r>
                        <a:rPr lang="en-US" sz="1200">
                          <a:effectLst/>
                        </a:rPr>
                        <a:t>7-9</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504777483"/>
                  </a:ext>
                </a:extLst>
              </a:tr>
              <a:tr h="346015">
                <a:tc>
                  <a:txBody>
                    <a:bodyPr/>
                    <a:lstStyle/>
                    <a:p>
                      <a:pPr marL="0" marR="0">
                        <a:spcBef>
                          <a:spcPts val="0"/>
                        </a:spcBef>
                        <a:spcAft>
                          <a:spcPts val="0"/>
                        </a:spcAft>
                      </a:pPr>
                      <a:r>
                        <a:rPr lang="en-US" sz="1200">
                          <a:effectLst/>
                        </a:rPr>
                        <a:t>In class exercise </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spcBef>
                          <a:spcPts val="0"/>
                        </a:spcBef>
                        <a:spcAft>
                          <a:spcPts val="0"/>
                        </a:spcAft>
                      </a:pPr>
                      <a:r>
                        <a:rPr lang="en-US" sz="1200">
                          <a:effectLst/>
                        </a:rPr>
                        <a:t>16-18</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980283079"/>
                  </a:ext>
                </a:extLst>
              </a:tr>
              <a:tr h="346015">
                <a:tc>
                  <a:txBody>
                    <a:bodyPr/>
                    <a:lstStyle/>
                    <a:p>
                      <a:pPr marL="0" marR="0">
                        <a:spcBef>
                          <a:spcPts val="0"/>
                        </a:spcBef>
                        <a:spcAft>
                          <a:spcPts val="0"/>
                        </a:spcAft>
                      </a:pPr>
                      <a:r>
                        <a:rPr lang="en-US" sz="1200">
                          <a:effectLst/>
                        </a:rPr>
                        <a:t>Final Exam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marL="0" marR="0">
                        <a:spcBef>
                          <a:spcPts val="0"/>
                        </a:spcBef>
                        <a:spcAft>
                          <a:spcPts val="0"/>
                        </a:spcAft>
                      </a:pPr>
                      <a:r>
                        <a:rPr lang="en-US" sz="1200" dirty="0">
                          <a:effectLst/>
                        </a:rPr>
                        <a:t>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593432371"/>
                  </a:ext>
                </a:extLst>
              </a:tr>
            </a:tbl>
          </a:graphicData>
        </a:graphic>
      </p:graphicFrame>
    </p:spTree>
    <p:extLst>
      <p:ext uri="{BB962C8B-B14F-4D97-AF65-F5344CB8AC3E}">
        <p14:creationId xmlns:p14="http://schemas.microsoft.com/office/powerpoint/2010/main" val="5340937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09A3D-21A3-B642-913D-498B77EBB3BC}"/>
              </a:ext>
            </a:extLst>
          </p:cNvPr>
          <p:cNvSpPr>
            <a:spLocks noGrp="1"/>
          </p:cNvSpPr>
          <p:nvPr>
            <p:ph type="title"/>
          </p:nvPr>
        </p:nvSpPr>
        <p:spPr/>
        <p:txBody>
          <a:bodyPr/>
          <a:lstStyle/>
          <a:p>
            <a:r>
              <a:rPr lang="en-US" dirty="0"/>
              <a:t>Software Requirements</a:t>
            </a:r>
          </a:p>
        </p:txBody>
      </p:sp>
      <p:sp>
        <p:nvSpPr>
          <p:cNvPr id="3" name="Text Placeholder 2">
            <a:extLst>
              <a:ext uri="{FF2B5EF4-FFF2-40B4-BE49-F238E27FC236}">
                <a16:creationId xmlns:a16="http://schemas.microsoft.com/office/drawing/2014/main" id="{45E56979-D501-A745-B585-B4B46A09FD97}"/>
              </a:ext>
            </a:extLst>
          </p:cNvPr>
          <p:cNvSpPr>
            <a:spLocks noGrp="1"/>
          </p:cNvSpPr>
          <p:nvPr>
            <p:ph type="body" idx="1"/>
          </p:nvPr>
        </p:nvSpPr>
        <p:spPr>
          <a:xfrm>
            <a:off x="1303800" y="1463040"/>
            <a:ext cx="7030500" cy="3413760"/>
          </a:xfrm>
        </p:spPr>
        <p:txBody>
          <a:bodyPr/>
          <a:lstStyle/>
          <a:p>
            <a:r>
              <a:rPr lang="en-US" sz="1800" dirty="0"/>
              <a:t>We will use Python as the Programming Language for this course.</a:t>
            </a:r>
          </a:p>
          <a:p>
            <a:r>
              <a:rPr lang="en-US" sz="1800" dirty="0"/>
              <a:t>Install Python 3.6</a:t>
            </a:r>
          </a:p>
          <a:p>
            <a:r>
              <a:rPr lang="en-US" sz="1800" dirty="0"/>
              <a:t>Use Spyder as the IDE (Integrated Development Environment)</a:t>
            </a:r>
          </a:p>
          <a:p>
            <a:r>
              <a:rPr lang="en-US" sz="1800" dirty="0"/>
              <a:t>We will download and Install Miniconda in Class next week.</a:t>
            </a:r>
          </a:p>
          <a:p>
            <a:pPr lvl="1"/>
            <a:r>
              <a:rPr lang="en-US" sz="1600" dirty="0"/>
              <a:t>Please bring your computers to class </a:t>
            </a:r>
            <a:r>
              <a:rPr lang="en-US" sz="1600" dirty="0" smtClean="0"/>
              <a:t>on Tuesday.</a:t>
            </a:r>
            <a:endParaRPr lang="en-US" sz="1600" dirty="0"/>
          </a:p>
          <a:p>
            <a:endParaRPr lang="en-US" sz="1800" dirty="0"/>
          </a:p>
        </p:txBody>
      </p:sp>
    </p:spTree>
    <p:extLst>
      <p:ext uri="{BB962C8B-B14F-4D97-AF65-F5344CB8AC3E}">
        <p14:creationId xmlns:p14="http://schemas.microsoft.com/office/powerpoint/2010/main" val="3490638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Text Placeholder 2"/>
          <p:cNvSpPr>
            <a:spLocks noGrp="1"/>
          </p:cNvSpPr>
          <p:nvPr>
            <p:ph type="body" idx="1"/>
          </p:nvPr>
        </p:nvSpPr>
        <p:spPr>
          <a:xfrm>
            <a:off x="1303800" y="1468582"/>
            <a:ext cx="7030500" cy="3063068"/>
          </a:xfrm>
        </p:spPr>
        <p:txBody>
          <a:bodyPr/>
          <a:lstStyle/>
          <a:p>
            <a:r>
              <a:rPr lang="en-US" sz="1400" dirty="0"/>
              <a:t>Use Submitty to submit your homework and other coding assignments</a:t>
            </a:r>
          </a:p>
          <a:p>
            <a:r>
              <a:rPr lang="en-US" sz="1400" dirty="0">
                <a:hlinkClick r:id="rId2"/>
              </a:rPr>
              <a:t>https://</a:t>
            </a:r>
            <a:r>
              <a:rPr lang="en-US" sz="1400" dirty="0" smtClean="0">
                <a:hlinkClick r:id="rId2"/>
              </a:rPr>
              <a:t>submitty.cs.rpi.edu/f19/csci1010</a:t>
            </a:r>
            <a:endParaRPr lang="en-US" sz="1400" dirty="0" smtClean="0"/>
          </a:p>
          <a:p>
            <a:endParaRPr lang="en-US" sz="1400" dirty="0"/>
          </a:p>
          <a:p>
            <a:r>
              <a:rPr lang="en-US" sz="1400" dirty="0" smtClean="0"/>
              <a:t>Check the course website for all the material</a:t>
            </a:r>
          </a:p>
          <a:p>
            <a:r>
              <a:rPr lang="en-US" sz="1400" dirty="0" smtClean="0"/>
              <a:t>To go to the course website: </a:t>
            </a:r>
          </a:p>
          <a:p>
            <a:pPr lvl="1"/>
            <a:r>
              <a:rPr lang="en-US" sz="1200" dirty="0" smtClean="0"/>
              <a:t>log onto Submitty</a:t>
            </a:r>
          </a:p>
          <a:p>
            <a:pPr lvl="1"/>
            <a:r>
              <a:rPr lang="en-US" sz="1200" dirty="0" smtClean="0"/>
              <a:t>Click the ‘Course home’ link on the top left</a:t>
            </a:r>
          </a:p>
          <a:p>
            <a:pPr lvl="1"/>
            <a:r>
              <a:rPr lang="en-US" sz="1200" dirty="0"/>
              <a:t>OR Directly go to: </a:t>
            </a:r>
            <a:r>
              <a:rPr lang="en-US" sz="1200" dirty="0">
                <a:hlinkClick r:id="rId3"/>
              </a:rPr>
              <a:t>https://www.cs.rpi.edu/~</a:t>
            </a:r>
            <a:r>
              <a:rPr lang="en-US" sz="1200" dirty="0" smtClean="0">
                <a:hlinkClick r:id="rId3"/>
              </a:rPr>
              <a:t>mushtu/CS1010/index.html</a:t>
            </a:r>
            <a:endParaRPr lang="en-US" sz="1200" dirty="0" smtClean="0"/>
          </a:p>
          <a:p>
            <a:pPr lvl="1"/>
            <a:endParaRPr lang="en-US" sz="1200" dirty="0"/>
          </a:p>
        </p:txBody>
      </p:sp>
    </p:spTree>
    <p:extLst>
      <p:ext uri="{BB962C8B-B14F-4D97-AF65-F5344CB8AC3E}">
        <p14:creationId xmlns:p14="http://schemas.microsoft.com/office/powerpoint/2010/main" val="1540815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Course Goals</a:t>
            </a:r>
            <a:endParaRPr/>
          </a:p>
        </p:txBody>
      </p:sp>
      <p:sp>
        <p:nvSpPr>
          <p:cNvPr id="290" name="Google Shape;290;p15"/>
          <p:cNvSpPr txBox="1">
            <a:spLocks noGrp="1"/>
          </p:cNvSpPr>
          <p:nvPr>
            <p:ph type="body" idx="1"/>
          </p:nvPr>
        </p:nvSpPr>
        <p:spPr>
          <a:xfrm>
            <a:off x="1139300" y="1832825"/>
            <a:ext cx="3802800" cy="2698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Ultimately, to give give you the acumen required to solve everyday problems with code.</a:t>
            </a:r>
            <a:endParaRPr/>
          </a:p>
          <a:p>
            <a:pPr marL="0" lvl="0" indent="0">
              <a:spcBef>
                <a:spcPts val="1600"/>
              </a:spcBef>
              <a:spcAft>
                <a:spcPts val="0"/>
              </a:spcAft>
              <a:buNone/>
            </a:pPr>
            <a:r>
              <a:rPr lang="en"/>
              <a:t>To convince, motivate and inspire you to see your problems as solvable in an objective manner, with computer science.</a:t>
            </a:r>
            <a:endParaRPr/>
          </a:p>
          <a:p>
            <a:pPr marL="0" lvl="0" indent="0">
              <a:spcBef>
                <a:spcPts val="1600"/>
              </a:spcBef>
              <a:spcAft>
                <a:spcPts val="1600"/>
              </a:spcAft>
              <a:buNone/>
            </a:pPr>
            <a:r>
              <a:rPr lang="en"/>
              <a:t>Show you how computers work and that programming is fun.</a:t>
            </a:r>
            <a:endParaRPr/>
          </a:p>
        </p:txBody>
      </p:sp>
      <p:pic>
        <p:nvPicPr>
          <p:cNvPr id="291" name="Google Shape;291;p15" descr="giphy.gif"/>
          <p:cNvPicPr preferRelativeResize="0"/>
          <p:nvPr/>
        </p:nvPicPr>
        <p:blipFill>
          <a:blip r:embed="rId3">
            <a:alphaModFix/>
          </a:blip>
          <a:stretch>
            <a:fillRect/>
          </a:stretch>
        </p:blipFill>
        <p:spPr>
          <a:xfrm>
            <a:off x="5094600" y="1750275"/>
            <a:ext cx="3802900" cy="2698825"/>
          </a:xfrm>
          <a:prstGeom prst="rect">
            <a:avLst/>
          </a:prstGeom>
          <a:noFill/>
          <a:ln>
            <a:noFill/>
          </a:ln>
        </p:spPr>
      </p:pic>
    </p:spTree>
    <p:extLst>
      <p:ext uri="{BB962C8B-B14F-4D97-AF65-F5344CB8AC3E}">
        <p14:creationId xmlns:p14="http://schemas.microsoft.com/office/powerpoint/2010/main" val="983256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6"/>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77%</a:t>
            </a:r>
            <a:endParaRPr/>
          </a:p>
        </p:txBody>
      </p:sp>
      <p:sp>
        <p:nvSpPr>
          <p:cNvPr id="297" name="Google Shape;297;p16"/>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percentage of jobs in the US requiring technology skills by 2025</a:t>
            </a:r>
            <a:endParaRPr/>
          </a:p>
        </p:txBody>
      </p:sp>
    </p:spTree>
    <p:extLst>
      <p:ext uri="{BB962C8B-B14F-4D97-AF65-F5344CB8AC3E}">
        <p14:creationId xmlns:p14="http://schemas.microsoft.com/office/powerpoint/2010/main" val="2463116894"/>
      </p:ext>
    </p:extLst>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themeOverride>
</file>

<file path=docProps/app.xml><?xml version="1.0" encoding="utf-8"?>
<Properties xmlns="http://schemas.openxmlformats.org/officeDocument/2006/extended-properties" xmlns:vt="http://schemas.openxmlformats.org/officeDocument/2006/docPropsVTypes">
  <Template>Retrospect</Template>
  <TotalTime>9760</TotalTime>
  <Words>2227</Words>
  <Application>Microsoft Office PowerPoint</Application>
  <PresentationFormat>On-screen Show (16:9)</PresentationFormat>
  <Paragraphs>341</Paragraphs>
  <Slides>45</Slides>
  <Notes>36</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45</vt:i4>
      </vt:variant>
    </vt:vector>
  </HeadingPairs>
  <TitlesOfParts>
    <vt:vector size="58" baseType="lpstr">
      <vt:lpstr>Wingdings</vt:lpstr>
      <vt:lpstr>Tahoma</vt:lpstr>
      <vt:lpstr>Calibri</vt:lpstr>
      <vt:lpstr>Arial</vt:lpstr>
      <vt:lpstr>Maven Pro</vt:lpstr>
      <vt:lpstr>Wingdings 2</vt:lpstr>
      <vt:lpstr>Nunito</vt:lpstr>
      <vt:lpstr>Courier New</vt:lpstr>
      <vt:lpstr>Roboto</vt:lpstr>
      <vt:lpstr>Times New Roman</vt:lpstr>
      <vt:lpstr>Momentum</vt:lpstr>
      <vt:lpstr>Office Theme</vt:lpstr>
      <vt:lpstr>Microsoft Word Picture</vt:lpstr>
      <vt:lpstr>Lecture 1: Introduction to Computer Programming Course - CS1010</vt:lpstr>
      <vt:lpstr>Welcome to CS1010!</vt:lpstr>
      <vt:lpstr>Structure of Lectures/Class Meeting</vt:lpstr>
      <vt:lpstr>Before Starting</vt:lpstr>
      <vt:lpstr>Course Assessment Measures</vt:lpstr>
      <vt:lpstr>Software Requirements</vt:lpstr>
      <vt:lpstr>Resources</vt:lpstr>
      <vt:lpstr>Course Goals</vt:lpstr>
      <vt:lpstr>77%</vt:lpstr>
      <vt:lpstr>Review</vt:lpstr>
      <vt:lpstr>Computers Don’t Byte!</vt:lpstr>
      <vt:lpstr>What is a computer?</vt:lpstr>
      <vt:lpstr>Parts of a Computer System:</vt:lpstr>
      <vt:lpstr>PowerPoint Presentation</vt:lpstr>
      <vt:lpstr>Computer Language</vt:lpstr>
      <vt:lpstr>Computer Language (cont.)</vt:lpstr>
      <vt:lpstr>Programming Languages</vt:lpstr>
      <vt:lpstr> High Level Languages </vt:lpstr>
      <vt:lpstr>Compiling Source Code</vt:lpstr>
      <vt:lpstr>Programming</vt:lpstr>
      <vt:lpstr>Programming Fundamentals:  Putting the Instructions Together </vt:lpstr>
      <vt:lpstr>Methods of Programming</vt:lpstr>
      <vt:lpstr>Problem Solving</vt:lpstr>
      <vt:lpstr>4 Steps of Problem Solving (Polya’s)</vt:lpstr>
      <vt:lpstr>Example:   Solving Math Word Problem</vt:lpstr>
      <vt:lpstr>Solving Computing Problems</vt:lpstr>
      <vt:lpstr>Applying Polya’s Problem Solving to Programming Step 1 - Understand the Problem</vt:lpstr>
      <vt:lpstr>Applying Polya’s Problem Solving to Programming  Step 2 - Devise a Plan</vt:lpstr>
      <vt:lpstr>Applying Polya’s Problem Solving to Programming  Step 2 - Devise a Plan (cont.)</vt:lpstr>
      <vt:lpstr>What is an algorithm? (Plan Continued)</vt:lpstr>
      <vt:lpstr>Applying Polya’s Problem Solving to Programming  Step 3 - Implement the Plan</vt:lpstr>
      <vt:lpstr>Applying Polya’s Problem Solving to Programming  Step 4 - Evaluate the Solution</vt:lpstr>
      <vt:lpstr>Programming basics</vt:lpstr>
      <vt:lpstr>Compiling and interpreting</vt:lpstr>
      <vt:lpstr>Summary</vt:lpstr>
      <vt:lpstr>In-Class Exercise</vt:lpstr>
      <vt:lpstr>Getting Started in Programming</vt:lpstr>
      <vt:lpstr>What is a programming language?</vt:lpstr>
      <vt:lpstr>Why Python?</vt:lpstr>
      <vt:lpstr>High Level Programming Language</vt:lpstr>
      <vt:lpstr>Programming Language Example</vt:lpstr>
      <vt:lpstr>Low level programming language   </vt:lpstr>
      <vt:lpstr>High Level Review</vt:lpstr>
      <vt:lpstr>Next Week</vt:lpstr>
      <vt:lpstr>Questions/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Software Setup</dc:title>
  <dc:creator>mushtu</dc:creator>
  <cp:lastModifiedBy>mushtu</cp:lastModifiedBy>
  <cp:revision>89</cp:revision>
  <dcterms:modified xsi:type="dcterms:W3CDTF">2019-08-30T13:46:48Z</dcterms:modified>
</cp:coreProperties>
</file>